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8"/>
  </p:notesMasterIdLst>
  <p:sldIdLst>
    <p:sldId id="265" r:id="rId2"/>
    <p:sldId id="266" r:id="rId3"/>
    <p:sldId id="279" r:id="rId4"/>
    <p:sldId id="267" r:id="rId5"/>
    <p:sldId id="268" r:id="rId6"/>
    <p:sldId id="280" r:id="rId7"/>
    <p:sldId id="282" r:id="rId8"/>
    <p:sldId id="281" r:id="rId9"/>
    <p:sldId id="283" r:id="rId10"/>
    <p:sldId id="284" r:id="rId11"/>
    <p:sldId id="285" r:id="rId12"/>
    <p:sldId id="286" r:id="rId13"/>
    <p:sldId id="287" r:id="rId14"/>
    <p:sldId id="269" r:id="rId15"/>
    <p:sldId id="289" r:id="rId16"/>
    <p:sldId id="288" r:id="rId17"/>
    <p:sldId id="270" r:id="rId18"/>
    <p:sldId id="290" r:id="rId19"/>
    <p:sldId id="291" r:id="rId20"/>
    <p:sldId id="292" r:id="rId21"/>
    <p:sldId id="293" r:id="rId22"/>
    <p:sldId id="271" r:id="rId23"/>
    <p:sldId id="272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73" r:id="rId34"/>
    <p:sldId id="274" r:id="rId35"/>
    <p:sldId id="303" r:id="rId36"/>
    <p:sldId id="276" r:id="rId37"/>
    <p:sldId id="275" r:id="rId38"/>
    <p:sldId id="304" r:id="rId39"/>
    <p:sldId id="305" r:id="rId40"/>
    <p:sldId id="306" r:id="rId41"/>
    <p:sldId id="307" r:id="rId42"/>
    <p:sldId id="277" r:id="rId43"/>
    <p:sldId id="278" r:id="rId44"/>
    <p:sldId id="308" r:id="rId45"/>
    <p:sldId id="309" r:id="rId46"/>
    <p:sldId id="31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D9BF"/>
    <a:srgbClr val="00FF00"/>
    <a:srgbClr val="006600"/>
    <a:srgbClr val="008000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8CD9-E9E7-4839-B473-01AE92C902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45C3-E55A-479A-BDED-E79B72A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7" name="Picture 16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2" name="Picture 11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11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11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11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11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11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11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457200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33CC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038600"/>
            <a:ext cx="7772400" cy="1500187"/>
          </a:xfrm>
        </p:spPr>
        <p:txBody>
          <a:bodyPr anchor="ctr" anchorCtr="1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0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2" name="Picture 11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Addison-Wesley. All rights reserved.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5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7" name="Picture 16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11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11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Placeholder 4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26" name="Text Placeholder 4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8" name="Rectangle 10"/>
          <p:cNvSpPr>
            <a:spLocks noChangeArrowheads="1"/>
          </p:cNvSpPr>
          <p:nvPr/>
        </p:nvSpPr>
        <p:spPr bwMode="auto">
          <a:xfrm>
            <a:off x="3810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</a:rPr>
              <a:t>Copyright 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</a:t>
            </a:r>
          </a:p>
        </p:txBody>
      </p:sp>
      <p:sp>
        <p:nvSpPr>
          <p:cNvPr id="4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33CC33"/>
                </a:solidFill>
                <a:latin typeface="+mn-lt"/>
              </a:defRPr>
            </a:lvl1pPr>
          </a:lstStyle>
          <a:p>
            <a:r>
              <a:rPr lang="en-US" dirty="0" smtClean="0"/>
              <a:t>Chapter 11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ASP.NET web pages are called </a:t>
            </a:r>
            <a:r>
              <a:rPr lang="en-US" sz="2400" dirty="0" smtClean="0">
                <a:cs typeface="Times New Roman" pitchFamily="18" charset="0"/>
              </a:rPr>
              <a:t>Web </a:t>
            </a:r>
            <a:r>
              <a:rPr lang="en-US" sz="2400" dirty="0" smtClean="0">
                <a:cs typeface="Times New Roman" pitchFamily="18" charset="0"/>
              </a:rPr>
              <a:t>forms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web form</a:t>
            </a:r>
            <a:endParaRPr lang="en-US" sz="2400" dirty="0" smtClean="0"/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Uses a file name extension of </a:t>
            </a:r>
            <a:r>
              <a:rPr lang="en-US" b="1" i="1" dirty="0" smtClean="0"/>
              <a:t>.</a:t>
            </a:r>
            <a:r>
              <a:rPr lang="en-US" b="1" i="1" dirty="0" err="1" smtClean="0"/>
              <a:t>aspx</a:t>
            </a:r>
            <a:endParaRPr lang="en-US" b="1" i="1" dirty="0" smtClean="0"/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Contains text,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HTML tags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HTML controls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Also contains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Web server controls</a:t>
            </a:r>
            <a:r>
              <a:rPr lang="en-US" i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dirty="0" smtClean="0"/>
              <a:t>such as text boxes, list boxes, and </a:t>
            </a:r>
            <a:r>
              <a:rPr lang="en-US" dirty="0" smtClean="0"/>
              <a:t>buttons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dirty="0" smtClean="0"/>
              <a:t>Also known as </a:t>
            </a:r>
            <a:r>
              <a:rPr lang="en-US" sz="2400" b="1" dirty="0" smtClean="0">
                <a:solidFill>
                  <a:schemeClr val="bg1"/>
                </a:solidFill>
              </a:rPr>
              <a:t>ASP.NET Server controls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Similar to Windows Forms </a:t>
            </a:r>
            <a:r>
              <a:rPr lang="en-US" dirty="0" smtClean="0"/>
              <a:t>controls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Program </a:t>
            </a:r>
            <a:r>
              <a:rPr lang="en-US" sz="2400" b="1" dirty="0" smtClean="0">
                <a:solidFill>
                  <a:schemeClr val="bg1"/>
                </a:solidFill>
              </a:rPr>
              <a:t>logic</a:t>
            </a:r>
            <a:r>
              <a:rPr lang="en-US" sz="2400" dirty="0" smtClean="0"/>
              <a:t> for a Web form 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is </a:t>
            </a:r>
            <a:r>
              <a:rPr lang="en-US" sz="2400" dirty="0" smtClean="0"/>
              <a:t>stored in a related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code-behind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file</a:t>
            </a:r>
            <a:r>
              <a:rPr lang="en-US" sz="2400" dirty="0" smtClean="0"/>
              <a:t> with extension </a:t>
            </a:r>
            <a:r>
              <a:rPr lang="en-US" sz="2400" b="1" i="1" dirty="0" err="1" smtClean="0"/>
              <a:t>aspx.vb</a:t>
            </a:r>
            <a:endParaRPr lang="en-US" sz="2400" b="1" i="1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Cascading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style sheet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bg1"/>
                </a:solidFill>
              </a:rPr>
              <a:t>CSS</a:t>
            </a:r>
            <a:r>
              <a:rPr lang="en-US" sz="2400" dirty="0" smtClean="0"/>
              <a:t>) file customizes </a:t>
            </a:r>
            <a:r>
              <a:rPr lang="en-US" sz="2400" dirty="0" smtClean="0"/>
              <a:t>the appearance of a Web </a:t>
            </a:r>
            <a:r>
              <a:rPr lang="en-US" sz="2400" dirty="0" smtClean="0"/>
              <a:t>form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3400" dirty="0" smtClean="0"/>
              <a:t>Web applications must be run using a Web server</a:t>
            </a:r>
          </a:p>
          <a:p>
            <a:pPr lvl="1">
              <a:defRPr/>
            </a:pPr>
            <a:r>
              <a:rPr lang="en-US" sz="3400" dirty="0" smtClean="0"/>
              <a:t>Three choices are available:</a:t>
            </a:r>
            <a:endParaRPr lang="en-US" sz="3400" dirty="0" smtClean="0"/>
          </a:p>
          <a:p>
            <a:pPr marL="1314450" lvl="2" indent="-514350">
              <a:buFont typeface="+mj-lt"/>
              <a:buAutoNum type="arabicPeriod"/>
              <a:defRPr/>
            </a:pPr>
            <a:r>
              <a:rPr lang="en-US" sz="3400" dirty="0" smtClean="0"/>
              <a:t>The </a:t>
            </a:r>
            <a:r>
              <a:rPr lang="en-US" sz="3400" b="1" dirty="0" smtClean="0">
                <a:solidFill>
                  <a:schemeClr val="bg1"/>
                </a:solidFill>
                <a:cs typeface="Times New Roman" pitchFamily="18" charset="0"/>
              </a:rPr>
              <a:t>ASP.NET </a:t>
            </a:r>
            <a:r>
              <a:rPr lang="en-US" sz="3400" b="1" dirty="0" smtClean="0">
                <a:solidFill>
                  <a:schemeClr val="bg1"/>
                </a:solidFill>
                <a:cs typeface="Times New Roman" pitchFamily="18" charset="0"/>
              </a:rPr>
              <a:t>Development </a:t>
            </a:r>
            <a:r>
              <a:rPr lang="en-US" sz="3400" b="1" dirty="0" smtClean="0">
                <a:solidFill>
                  <a:schemeClr val="bg1"/>
                </a:solidFill>
                <a:cs typeface="Times New Roman" pitchFamily="18" charset="0"/>
              </a:rPr>
              <a:t>Server</a:t>
            </a:r>
            <a:endParaRPr lang="en-US" sz="3400" dirty="0" smtClean="0"/>
          </a:p>
          <a:p>
            <a:pPr marL="1828800" lvl="3" indent="-514350">
              <a:defRPr/>
            </a:pPr>
            <a:r>
              <a:rPr lang="en-US" sz="3400" dirty="0" smtClean="0"/>
              <a:t>Installed automatically with Visual Studio</a:t>
            </a:r>
          </a:p>
          <a:p>
            <a:pPr marL="1828800" lvl="3" indent="-514350">
              <a:defRPr/>
            </a:pPr>
            <a:endParaRPr lang="en-US" sz="3400" dirty="0" smtClean="0"/>
          </a:p>
          <a:p>
            <a:pPr marL="1314450" lvl="2" indent="-514350">
              <a:buFont typeface="+mj-lt"/>
              <a:buAutoNum type="arabicPeriod"/>
              <a:defRPr/>
            </a:pP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cs typeface="Times New Roman" pitchFamily="18" charset="0"/>
              </a:rPr>
              <a:t>Internet Information Services</a:t>
            </a:r>
            <a:r>
              <a:rPr lang="en-US" sz="3400" dirty="0" smtClean="0"/>
              <a:t> (</a:t>
            </a:r>
            <a:r>
              <a:rPr lang="en-US" sz="3400" b="1" dirty="0" smtClean="0">
                <a:solidFill>
                  <a:schemeClr val="bg1"/>
                </a:solidFill>
              </a:rPr>
              <a:t>ISS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pPr marL="1828800" lvl="3" indent="-514350">
              <a:defRPr/>
            </a:pPr>
            <a:r>
              <a:rPr lang="en-US" sz="3400" dirty="0" smtClean="0"/>
              <a:t>An </a:t>
            </a:r>
            <a:r>
              <a:rPr lang="en-US" sz="3400" dirty="0" smtClean="0"/>
              <a:t>option with certain versions of Microsoft </a:t>
            </a:r>
            <a:r>
              <a:rPr lang="en-US" sz="3400" dirty="0" smtClean="0"/>
              <a:t>Windows</a:t>
            </a:r>
          </a:p>
          <a:p>
            <a:pPr marL="1828800" lvl="3" indent="-514350">
              <a:defRPr/>
            </a:pPr>
            <a:r>
              <a:rPr lang="en-US" sz="3400" dirty="0" smtClean="0"/>
              <a:t>Requires careful security </a:t>
            </a:r>
            <a:r>
              <a:rPr lang="en-US" sz="3400" dirty="0" smtClean="0"/>
              <a:t>configuration</a:t>
            </a:r>
          </a:p>
          <a:p>
            <a:pPr marL="1828800" lvl="3" indent="-514350">
              <a:buNone/>
              <a:defRPr/>
            </a:pPr>
            <a:endParaRPr lang="en-US" sz="3400" dirty="0" smtClean="0"/>
          </a:p>
          <a:p>
            <a:pPr marL="1314450" lvl="2" indent="-514350">
              <a:buFont typeface="+mj-lt"/>
              <a:buAutoNum type="arabicPeriod"/>
              <a:defRPr/>
            </a:pPr>
            <a:r>
              <a:rPr lang="en-US" sz="3400" dirty="0" smtClean="0">
                <a:cs typeface="Times New Roman" pitchFamily="18" charset="0"/>
              </a:rPr>
              <a:t>A remote </a:t>
            </a:r>
            <a:r>
              <a:rPr lang="en-US" sz="3400" dirty="0" smtClean="0">
                <a:cs typeface="Times New Roman" pitchFamily="18" charset="0"/>
              </a:rPr>
              <a:t>Web </a:t>
            </a:r>
            <a:r>
              <a:rPr lang="en-US" sz="3400" dirty="0" smtClean="0">
                <a:cs typeface="Times New Roman" pitchFamily="18" charset="0"/>
              </a:rPr>
              <a:t>server</a:t>
            </a:r>
            <a:endParaRPr lang="en-US" sz="3400" dirty="0" smtClean="0">
              <a:cs typeface="Times New Roman" pitchFamily="18" charset="0"/>
            </a:endParaRPr>
          </a:p>
          <a:p>
            <a:pPr marL="1828800" lvl="3" indent="-514350">
              <a:defRPr/>
            </a:pPr>
            <a:r>
              <a:rPr lang="en-US" sz="3400" dirty="0" smtClean="0">
                <a:cs typeface="Times New Roman" pitchFamily="18" charset="0"/>
              </a:rPr>
              <a:t>Typically available through an Internet Service Provider (ISP</a:t>
            </a:r>
            <a:r>
              <a:rPr lang="en-US" sz="3400" dirty="0" smtClean="0"/>
              <a:t>)</a:t>
            </a:r>
            <a:r>
              <a:rPr lang="en-US" sz="3400" dirty="0" smtClean="0">
                <a:cs typeface="Times New Roman" pitchFamily="18" charset="0"/>
              </a:rPr>
              <a:t>or a corporate Web server</a:t>
            </a:r>
            <a:endParaRPr lang="en-US" sz="3400" dirty="0" smtClean="0">
              <a:cs typeface="Times New Roman" pitchFamily="18" charset="0"/>
            </a:endParaRPr>
          </a:p>
          <a:p>
            <a:pPr marL="1828800" lvl="3" indent="-514350">
              <a:defRPr/>
            </a:pPr>
            <a:r>
              <a:rPr lang="en-US" sz="3400" dirty="0" smtClean="0">
                <a:cs typeface="Times New Roman" pitchFamily="18" charset="0"/>
              </a:rPr>
              <a:t>Must always have an </a:t>
            </a:r>
            <a:r>
              <a:rPr lang="en-US" sz="3400" dirty="0" smtClean="0">
                <a:cs typeface="Times New Roman" pitchFamily="18" charset="0"/>
              </a:rPr>
              <a:t>account with a </a:t>
            </a:r>
            <a:r>
              <a:rPr lang="en-US" sz="3400" dirty="0" smtClean="0">
                <a:cs typeface="Times New Roman" pitchFamily="18" charset="0"/>
              </a:rPr>
              <a:t>username and </a:t>
            </a:r>
            <a:r>
              <a:rPr lang="en-US" sz="3400" dirty="0" smtClean="0">
                <a:cs typeface="Times New Roman" pitchFamily="18" charset="0"/>
              </a:rPr>
              <a:t>password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HTML Designer and Web Browser Support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HTML </a:t>
            </a:r>
            <a:r>
              <a:rPr lang="en-US" sz="2400" b="1" dirty="0" smtClean="0">
                <a:solidFill>
                  <a:schemeClr val="bg1"/>
                </a:solidFill>
              </a:rPr>
              <a:t>Designer</a:t>
            </a:r>
            <a:r>
              <a:rPr lang="en-US" sz="2400" dirty="0" smtClean="0"/>
              <a:t> is a tool </a:t>
            </a:r>
            <a:r>
              <a:rPr lang="en-US" sz="2400" dirty="0" smtClean="0"/>
              <a:t>in Visual Studio that simplifies the design of Web pages and Web forms</a:t>
            </a:r>
          </a:p>
          <a:p>
            <a:pPr lvl="1"/>
            <a:r>
              <a:rPr lang="en-US" sz="2400" dirty="0" smtClean="0"/>
              <a:t>Generates HTML source code and ASP.NET Web controls</a:t>
            </a:r>
            <a:endParaRPr lang="en-US" sz="2400" dirty="0" smtClean="0"/>
          </a:p>
          <a:p>
            <a:pPr lvl="1"/>
            <a:r>
              <a:rPr lang="en-US" sz="2400" dirty="0" smtClean="0"/>
              <a:t>O</a:t>
            </a:r>
            <a:r>
              <a:rPr lang="en-US" sz="2400" dirty="0" smtClean="0"/>
              <a:t>ffers the following views of a Web page:</a:t>
            </a:r>
            <a:endParaRPr lang="en-US" sz="2400" dirty="0" smtClean="0"/>
          </a:p>
          <a:p>
            <a:pPr lvl="2"/>
            <a:r>
              <a:rPr lang="en-US" dirty="0" smtClean="0"/>
              <a:t>A </a:t>
            </a:r>
            <a:r>
              <a:rPr lang="en-US" b="1" i="1" dirty="0" smtClean="0"/>
              <a:t>Design view</a:t>
            </a:r>
            <a:r>
              <a:rPr lang="en-US" dirty="0" smtClean="0"/>
              <a:t> similar to </a:t>
            </a:r>
            <a:r>
              <a:rPr lang="en-US" dirty="0" smtClean="0"/>
              <a:t>Visual Studio’s forms editor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b="1" i="1" dirty="0" smtClean="0"/>
              <a:t>Source view</a:t>
            </a:r>
            <a:r>
              <a:rPr lang="en-US" dirty="0" smtClean="0"/>
              <a:t> for direct editing of </a:t>
            </a:r>
            <a:r>
              <a:rPr lang="en-US" dirty="0" smtClean="0"/>
              <a:t>HTML source code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b="1" i="1" dirty="0" smtClean="0"/>
              <a:t>Split view</a:t>
            </a:r>
            <a:r>
              <a:rPr lang="en-US" dirty="0" smtClean="0"/>
              <a:t> </a:t>
            </a:r>
            <a:r>
              <a:rPr lang="en-US" dirty="0" smtClean="0"/>
              <a:t> that displays both views in </a:t>
            </a:r>
            <a:r>
              <a:rPr lang="en-US" dirty="0" smtClean="0"/>
              <a:t>separate </a:t>
            </a:r>
            <a:r>
              <a:rPr lang="en-US" dirty="0" smtClean="0"/>
              <a:t>panels</a:t>
            </a:r>
            <a:endParaRPr lang="en-US" dirty="0" smtClean="0"/>
          </a:p>
          <a:p>
            <a:r>
              <a:rPr lang="en-US" sz="2400" dirty="0" smtClean="0"/>
              <a:t>There are many different </a:t>
            </a:r>
            <a:r>
              <a:rPr lang="en-US" sz="2400" dirty="0" smtClean="0"/>
              <a:t>Web browser versions in use</a:t>
            </a:r>
          </a:p>
          <a:p>
            <a:pPr lvl="1"/>
            <a:r>
              <a:rPr lang="en-US" sz="2400" dirty="0" smtClean="0"/>
              <a:t>ASP.NET </a:t>
            </a:r>
            <a:r>
              <a:rPr lang="en-US" sz="2400" dirty="0" smtClean="0"/>
              <a:t>detects and generates </a:t>
            </a:r>
            <a:r>
              <a:rPr lang="en-US" sz="2400" dirty="0" smtClean="0"/>
              <a:t>version specific HTML</a:t>
            </a:r>
          </a:p>
          <a:p>
            <a:pPr lvl="1"/>
            <a:r>
              <a:rPr lang="en-US" sz="2400" dirty="0" smtClean="0"/>
              <a:t>Always test </a:t>
            </a:r>
            <a:r>
              <a:rPr lang="en-US" sz="2400" dirty="0" smtClean="0"/>
              <a:t>Web applications on other </a:t>
            </a:r>
            <a:r>
              <a:rPr lang="en-US" sz="2400" dirty="0" smtClean="0"/>
              <a:t>browsers</a:t>
            </a:r>
          </a:p>
          <a:p>
            <a:pPr lvl="1"/>
            <a:r>
              <a:rPr lang="en-US" sz="2400" dirty="0" smtClean="0"/>
              <a:t>Chrome, Safari , and Firefox are good choices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2755" y="1828800"/>
          <a:ext cx="823849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280"/>
                <a:gridCol w="65062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Commonly used controls on Web forms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 for connecting to and displaying 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Validation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Controls for validating user input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Navigation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Advanced controls for navigating between Web pages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Login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Controls related to authentication of usernames and passwords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WebParts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Controls modify content, appearance, and behavior of Web pages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AJAX Extensions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Controls that provide rich interface experiences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Reporting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 Microsoft Report Viewer for displaying Web-based reports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HTML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HTML </a:t>
                      </a:r>
                      <a:r>
                        <a:rPr lang="en-US" dirty="0" smtClean="0"/>
                        <a:t>controls that</a:t>
                      </a:r>
                      <a:r>
                        <a:rPr lang="en-US" dirty="0" smtClean="0"/>
                        <a:t> do not generate user events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11.2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ASP.NET 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You can use Visual Studio or Visual Web Developer Express Edition</a:t>
            </a:r>
          </a:p>
          <a:p>
            <a:r>
              <a:rPr lang="en-US" dirty="0" smtClean="0"/>
              <a:t>to create Web applications in Visual Basic.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Web Site Dialog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 </a:t>
            </a:r>
            <a:r>
              <a:rPr lang="en-US" sz="2000" i="1" dirty="0" smtClean="0"/>
              <a:t>Open Web Site</a:t>
            </a:r>
            <a:r>
              <a:rPr lang="en-US" sz="2000" dirty="0" smtClean="0"/>
              <a:t> from the </a:t>
            </a:r>
            <a:r>
              <a:rPr lang="en-US" sz="2000" i="1" dirty="0" smtClean="0"/>
              <a:t>File</a:t>
            </a:r>
            <a:r>
              <a:rPr lang="en-US" sz="2000" dirty="0" smtClean="0"/>
              <a:t> menu when you want to open an existing Web application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706" y="2282207"/>
            <a:ext cx="4700588" cy="372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Web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File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System Web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Site</a:t>
            </a:r>
            <a:r>
              <a:rPr lang="en-US" dirty="0" smtClean="0">
                <a:cs typeface="Times New Roman" pitchFamily="18" charset="0"/>
              </a:rPr>
              <a:t> is </a:t>
            </a:r>
            <a:r>
              <a:rPr lang="en-US" dirty="0" smtClean="0">
                <a:cs typeface="Times New Roman" pitchFamily="18" charset="0"/>
              </a:rPr>
              <a:t>best suited to a network</a:t>
            </a:r>
          </a:p>
          <a:p>
            <a:pPr lvl="1">
              <a:spcBef>
                <a:spcPct val="15000"/>
              </a:spcBef>
            </a:pPr>
            <a:r>
              <a:rPr lang="en-US" dirty="0" smtClean="0"/>
              <a:t>Uses ASP.NET Development Server</a:t>
            </a:r>
          </a:p>
          <a:p>
            <a:pPr lvl="1">
              <a:spcBef>
                <a:spcPct val="15000"/>
              </a:spcBef>
            </a:pPr>
            <a:r>
              <a:rPr lang="en-US" dirty="0" smtClean="0"/>
              <a:t>Supplied with Visual Studio</a:t>
            </a:r>
          </a:p>
          <a:p>
            <a:pPr lvl="1">
              <a:spcBef>
                <a:spcPct val="15000"/>
              </a:spcBef>
            </a:pPr>
            <a:r>
              <a:rPr lang="en-US" dirty="0" smtClean="0"/>
              <a:t>Simple to use, not open to security attacks</a:t>
            </a:r>
          </a:p>
          <a:p>
            <a:pPr>
              <a:spcBef>
                <a:spcPct val="15000"/>
              </a:spcBef>
            </a:pPr>
            <a:r>
              <a:rPr lang="en-US" b="1" dirty="0" smtClean="0"/>
              <a:t>Local ISS </a:t>
            </a:r>
            <a:r>
              <a:rPr lang="en-US" dirty="0" smtClean="0">
                <a:cs typeface="Times New Roman" pitchFamily="18" charset="0"/>
              </a:rPr>
              <a:t>for </a:t>
            </a:r>
            <a:r>
              <a:rPr lang="en-US" dirty="0" smtClean="0">
                <a:cs typeface="Times New Roman" pitchFamily="18" charset="0"/>
              </a:rPr>
              <a:t>a local Web server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Uses Internet Information Services, or IIS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Professional level, extensive security features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Extensive set-up, must have admin </a:t>
            </a:r>
            <a:r>
              <a:rPr lang="en-US" dirty="0" smtClean="0">
                <a:cs typeface="Times New Roman" pitchFamily="18" charset="0"/>
              </a:rPr>
              <a:t>rights</a:t>
            </a:r>
          </a:p>
          <a:p>
            <a:pPr>
              <a:spcBef>
                <a:spcPct val="15000"/>
              </a:spcBef>
            </a:pPr>
            <a:r>
              <a:rPr lang="en-US" b="1" dirty="0" smtClean="0">
                <a:cs typeface="Times New Roman" pitchFamily="18" charset="0"/>
              </a:rPr>
              <a:t>FTP Site </a:t>
            </a:r>
            <a:r>
              <a:rPr lang="en-US" dirty="0" smtClean="0">
                <a:cs typeface="Times New Roman" pitchFamily="18" charset="0"/>
              </a:rPr>
              <a:t>is located on a different machine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Stands for </a:t>
            </a:r>
            <a:r>
              <a:rPr lang="en-US" i="1" dirty="0" smtClean="0">
                <a:cs typeface="Times New Roman" pitchFamily="18" charset="0"/>
              </a:rPr>
              <a:t>File Transfer Protocol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Usually on the Internet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Provides a way of copying files from one machine to another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b="1" dirty="0" smtClean="0">
                <a:cs typeface="Times New Roman" pitchFamily="18" charset="0"/>
              </a:rPr>
              <a:t>Remote Site </a:t>
            </a:r>
            <a:r>
              <a:rPr lang="en-US" dirty="0" smtClean="0">
                <a:cs typeface="Times New Roman" pitchFamily="18" charset="0"/>
              </a:rPr>
              <a:t>if </a:t>
            </a:r>
            <a:r>
              <a:rPr lang="en-US" dirty="0" smtClean="0">
                <a:cs typeface="Times New Roman" pitchFamily="18" charset="0"/>
              </a:rPr>
              <a:t>existing site on remote server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Need </a:t>
            </a:r>
            <a:r>
              <a:rPr lang="en-US" dirty="0" err="1" smtClean="0">
                <a:cs typeface="Times New Roman" pitchFamily="18" charset="0"/>
              </a:rPr>
              <a:t>userID</a:t>
            </a:r>
            <a:r>
              <a:rPr lang="en-US" dirty="0" smtClean="0">
                <a:cs typeface="Times New Roman" pitchFamily="18" charset="0"/>
              </a:rPr>
              <a:t> &amp; password to upload </a:t>
            </a:r>
            <a:r>
              <a:rPr lang="en-US" dirty="0" smtClean="0">
                <a:cs typeface="Times New Roman" pitchFamily="18" charset="0"/>
              </a:rPr>
              <a:t>application</a:t>
            </a:r>
          </a:p>
          <a:p>
            <a:pPr>
              <a:spcBef>
                <a:spcPct val="15000"/>
              </a:spcBef>
            </a:pP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Web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5000"/>
              </a:spcBef>
            </a:pPr>
            <a:r>
              <a:rPr lang="en-US" sz="2000" dirty="0" smtClean="0">
                <a:cs typeface="Times New Roman" pitchFamily="18" charset="0"/>
              </a:rPr>
              <a:t>Click </a:t>
            </a:r>
            <a:r>
              <a:rPr lang="en-US" sz="2000" i="1" dirty="0" smtClean="0">
                <a:cs typeface="Times New Roman" pitchFamily="18" charset="0"/>
              </a:rPr>
              <a:t>New Web Site </a:t>
            </a:r>
            <a:r>
              <a:rPr lang="en-US" sz="2000" dirty="0" smtClean="0">
                <a:cs typeface="Times New Roman" pitchFamily="18" charset="0"/>
              </a:rPr>
              <a:t>from </a:t>
            </a:r>
            <a:r>
              <a:rPr lang="en-US" sz="2000" i="1" dirty="0" smtClean="0">
                <a:cs typeface="Times New Roman" pitchFamily="18" charset="0"/>
              </a:rPr>
              <a:t>File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menu</a:t>
            </a:r>
          </a:p>
          <a:p>
            <a:pPr lvl="1">
              <a:spcBef>
                <a:spcPct val="15000"/>
              </a:spcBef>
            </a:pPr>
            <a:r>
              <a:rPr lang="en-US" sz="2000" dirty="0" smtClean="0">
                <a:cs typeface="Times New Roman" pitchFamily="18" charset="0"/>
              </a:rPr>
              <a:t>The </a:t>
            </a:r>
            <a:r>
              <a:rPr lang="en-US" sz="2000" i="1" dirty="0" smtClean="0">
                <a:cs typeface="Times New Roman" pitchFamily="18" charset="0"/>
              </a:rPr>
              <a:t>New Web Site </a:t>
            </a:r>
            <a:r>
              <a:rPr lang="en-US" sz="2000" dirty="0" smtClean="0">
                <a:cs typeface="Times New Roman" pitchFamily="18" charset="0"/>
              </a:rPr>
              <a:t>dialog box appears</a:t>
            </a:r>
            <a:endParaRPr lang="en-US" sz="2000" dirty="0" smtClean="0"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2362200"/>
            <a:ext cx="5181599" cy="357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Web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i="1" dirty="0" smtClean="0">
                <a:cs typeface="Times New Roman" pitchFamily="18" charset="0"/>
              </a:rPr>
              <a:t>New Web Site </a:t>
            </a:r>
            <a:r>
              <a:rPr lang="en-US" dirty="0" smtClean="0">
                <a:cs typeface="Times New Roman" pitchFamily="18" charset="0"/>
              </a:rPr>
              <a:t>dialog </a:t>
            </a:r>
            <a:r>
              <a:rPr lang="en-US" dirty="0" smtClean="0">
                <a:cs typeface="Times New Roman" pitchFamily="18" charset="0"/>
              </a:rPr>
              <a:t>box lists possible Web sites templates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Select </a:t>
            </a:r>
            <a:r>
              <a:rPr lang="en-US" i="1" dirty="0" smtClean="0">
                <a:cs typeface="Times New Roman" pitchFamily="18" charset="0"/>
              </a:rPr>
              <a:t>ASP.NET Empty </a:t>
            </a:r>
            <a:r>
              <a:rPr lang="en-US" i="1" dirty="0" smtClean="0">
                <a:cs typeface="Times New Roman" pitchFamily="18" charset="0"/>
              </a:rPr>
              <a:t>Web </a:t>
            </a:r>
            <a:r>
              <a:rPr lang="en-US" i="1" dirty="0" smtClean="0">
                <a:cs typeface="Times New Roman" pitchFamily="18" charset="0"/>
              </a:rPr>
              <a:t>Site</a:t>
            </a:r>
            <a:r>
              <a:rPr lang="en-US" dirty="0" smtClean="0">
                <a:cs typeface="Times New Roman" pitchFamily="18" charset="0"/>
              </a:rPr>
              <a:t> from the list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Choose a folder for the project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If File System, can choose to use any folder on local computer or network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If HTTP, application will be located on a Web site set up by IIS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If FTP, must use Web site on remote </a:t>
            </a:r>
            <a:r>
              <a:rPr lang="en-US" dirty="0" smtClean="0">
                <a:cs typeface="Times New Roman" pitchFamily="18" charset="0"/>
              </a:rPr>
              <a:t>computer</a:t>
            </a:r>
          </a:p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When created, an empty Web site contains only one file named </a:t>
            </a:r>
            <a:r>
              <a:rPr lang="en-US" b="1" dirty="0" err="1" smtClean="0">
                <a:cs typeface="Times New Roman" pitchFamily="18" charset="0"/>
              </a:rPr>
              <a:t>Web.config</a:t>
            </a: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an Existing Web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To open an existing Web application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Select project from </a:t>
            </a:r>
            <a:r>
              <a:rPr lang="en-US" i="1" dirty="0" smtClean="0">
                <a:cs typeface="Times New Roman" pitchFamily="18" charset="0"/>
              </a:rPr>
              <a:t>Recent Projects</a:t>
            </a:r>
            <a:r>
              <a:rPr lang="en-US" dirty="0" smtClean="0">
                <a:cs typeface="Times New Roman" pitchFamily="18" charset="0"/>
              </a:rPr>
              <a:t> window</a:t>
            </a:r>
          </a:p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If project doesn’t appear in </a:t>
            </a:r>
            <a:r>
              <a:rPr lang="en-US" i="1" dirty="0" smtClean="0">
                <a:cs typeface="Times New Roman" pitchFamily="18" charset="0"/>
              </a:rPr>
              <a:t>Recent Projects</a:t>
            </a:r>
            <a:r>
              <a:rPr lang="en-US" dirty="0" smtClean="0">
                <a:cs typeface="Times New Roman" pitchFamily="18" charset="0"/>
              </a:rPr>
              <a:t> click</a:t>
            </a:r>
          </a:p>
          <a:p>
            <a:pPr lvl="1">
              <a:spcBef>
                <a:spcPct val="15000"/>
              </a:spcBef>
            </a:pPr>
            <a:r>
              <a:rPr lang="en-US" i="1" dirty="0" smtClean="0">
                <a:cs typeface="Times New Roman" pitchFamily="18" charset="0"/>
              </a:rPr>
              <a:t>Open: Web Site…</a:t>
            </a:r>
            <a:r>
              <a:rPr lang="en-US" dirty="0" smtClean="0">
                <a:cs typeface="Times New Roman" pitchFamily="18" charset="0"/>
              </a:rPr>
              <a:t> link in </a:t>
            </a:r>
            <a:r>
              <a:rPr lang="en-US" i="1" dirty="0" smtClean="0">
                <a:cs typeface="Times New Roman" pitchFamily="18" charset="0"/>
              </a:rPr>
              <a:t>Recent Projects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Or click </a:t>
            </a:r>
            <a:r>
              <a:rPr lang="en-US" i="1" dirty="0" smtClean="0">
                <a:cs typeface="Times New Roman" pitchFamily="18" charset="0"/>
              </a:rPr>
              <a:t>Open Web Site </a:t>
            </a:r>
            <a:r>
              <a:rPr lang="en-US" dirty="0" smtClean="0">
                <a:cs typeface="Times New Roman" pitchFamily="18" charset="0"/>
              </a:rPr>
              <a:t>on </a:t>
            </a:r>
            <a:r>
              <a:rPr lang="en-US" i="1" dirty="0" smtClean="0">
                <a:cs typeface="Times New Roman" pitchFamily="18" charset="0"/>
              </a:rPr>
              <a:t>File </a:t>
            </a:r>
            <a:r>
              <a:rPr lang="en-US" dirty="0" smtClean="0">
                <a:cs typeface="Times New Roman" pitchFamily="18" charset="0"/>
              </a:rPr>
              <a:t>menu</a:t>
            </a:r>
          </a:p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Either of the two previous options display an </a:t>
            </a:r>
            <a:r>
              <a:rPr lang="en-US" i="1" dirty="0" smtClean="0">
                <a:cs typeface="Times New Roman" pitchFamily="18" charset="0"/>
              </a:rPr>
              <a:t>Open Web Site</a:t>
            </a:r>
            <a:r>
              <a:rPr lang="en-US" dirty="0" smtClean="0">
                <a:cs typeface="Times New Roman" pitchFamily="18" charset="0"/>
              </a:rPr>
              <a:t> dialog box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Navigate to folder containing Web site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Click </a:t>
            </a:r>
            <a:r>
              <a:rPr lang="en-US" i="1" dirty="0" smtClean="0">
                <a:cs typeface="Times New Roman" pitchFamily="18" charset="0"/>
              </a:rPr>
              <a:t>Open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Developing Web</a:t>
            </a:r>
          </a:p>
          <a:p>
            <a:r>
              <a:rPr lang="en-US" dirty="0" smtClean="0"/>
              <a:t>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Web Application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Can change default browser for your project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Right-click project name in Solution Explorer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Select </a:t>
            </a:r>
            <a:r>
              <a:rPr lang="en-US" i="1" dirty="0" smtClean="0">
                <a:cs typeface="Times New Roman" pitchFamily="18" charset="0"/>
              </a:rPr>
              <a:t>Browse With...</a:t>
            </a:r>
            <a:r>
              <a:rPr lang="en-US" dirty="0" smtClean="0">
                <a:cs typeface="Times New Roman" pitchFamily="18" charset="0"/>
              </a:rPr>
              <a:t> from shortcut menu</a:t>
            </a:r>
          </a:p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To run your Web application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Click </a:t>
            </a:r>
            <a:r>
              <a:rPr lang="en-US" i="1" dirty="0" smtClean="0">
                <a:cs typeface="Times New Roman" pitchFamily="18" charset="0"/>
              </a:rPr>
              <a:t>Run Without Debugging</a:t>
            </a:r>
            <a:r>
              <a:rPr lang="en-US" dirty="0" smtClean="0">
                <a:cs typeface="Times New Roman" pitchFamily="18" charset="0"/>
              </a:rPr>
              <a:t> on </a:t>
            </a:r>
            <a:r>
              <a:rPr lang="en-US" i="1" dirty="0" smtClean="0">
                <a:cs typeface="Times New Roman" pitchFamily="18" charset="0"/>
              </a:rPr>
              <a:t>Debug</a:t>
            </a:r>
            <a:r>
              <a:rPr lang="en-US" dirty="0" smtClean="0">
                <a:cs typeface="Times New Roman" pitchFamily="18" charset="0"/>
              </a:rPr>
              <a:t> menu</a:t>
            </a:r>
          </a:p>
          <a:p>
            <a:pPr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Web forms allow constants called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static text</a:t>
            </a:r>
          </a:p>
          <a:p>
            <a:pPr lvl="1"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No label control required like a Windows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Web Application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n-US" sz="2000" dirty="0" smtClean="0">
                <a:cs typeface="Times New Roman" pitchFamily="18" charset="0"/>
              </a:rPr>
              <a:t>Must configure a project for debug capability</a:t>
            </a:r>
          </a:p>
          <a:p>
            <a:pPr lvl="1">
              <a:spcBef>
                <a:spcPct val="15000"/>
              </a:spcBef>
            </a:pPr>
            <a:r>
              <a:rPr lang="en-US" sz="2000" dirty="0" smtClean="0">
                <a:cs typeface="Times New Roman" pitchFamily="18" charset="0"/>
              </a:rPr>
              <a:t>Message box shown when first running a project in debug mode</a:t>
            </a:r>
          </a:p>
          <a:p>
            <a:pPr lvl="1">
              <a:spcBef>
                <a:spcPct val="15000"/>
              </a:spcBef>
            </a:pPr>
            <a:r>
              <a:rPr lang="en-US" sz="2000" dirty="0" smtClean="0">
                <a:cs typeface="Times New Roman" pitchFamily="18" charset="0"/>
              </a:rPr>
              <a:t>Clicking </a:t>
            </a:r>
            <a:r>
              <a:rPr lang="en-US" sz="2000" i="1" dirty="0" smtClean="0">
                <a:cs typeface="Times New Roman" pitchFamily="18" charset="0"/>
              </a:rPr>
              <a:t>OK</a:t>
            </a:r>
            <a:r>
              <a:rPr lang="en-US" sz="2000" dirty="0" smtClean="0">
                <a:cs typeface="Times New Roman" pitchFamily="18" charset="0"/>
              </a:rPr>
              <a:t> adds option to </a:t>
            </a:r>
            <a:r>
              <a:rPr lang="en-US" sz="2000" b="1" dirty="0" err="1" smtClean="0">
                <a:cs typeface="Times New Roman" pitchFamily="18" charset="0"/>
              </a:rPr>
              <a:t>Web.config</a:t>
            </a:r>
            <a:r>
              <a:rPr lang="en-US" sz="2000" dirty="0" smtClean="0">
                <a:cs typeface="Times New Roman" pitchFamily="18" charset="0"/>
              </a:rPr>
              <a:t> file that enables debugging</a:t>
            </a:r>
          </a:p>
          <a:p>
            <a:pPr lvl="1">
              <a:spcBef>
                <a:spcPct val="15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spcBef>
                <a:spcPct val="15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spcBef>
                <a:spcPct val="15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sz="2400" dirty="0" smtClean="0">
                <a:cs typeface="Times New Roman" pitchFamily="18" charset="0"/>
              </a:rPr>
              <a:t>Tutorial 11-1, you create the </a:t>
            </a:r>
            <a:r>
              <a:rPr lang="en-US" sz="2400" i="1" dirty="0" smtClean="0">
                <a:cs typeface="Times New Roman" pitchFamily="18" charset="0"/>
              </a:rPr>
              <a:t>Click</a:t>
            </a:r>
            <a:r>
              <a:rPr lang="en-US" sz="2400" dirty="0" smtClean="0">
                <a:cs typeface="Times New Roman" pitchFamily="18" charset="0"/>
              </a:rPr>
              <a:t> application</a:t>
            </a:r>
          </a:p>
          <a:p>
            <a:pPr>
              <a:spcBef>
                <a:spcPct val="15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855" y="2971800"/>
            <a:ext cx="54122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11.3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Controls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Web Server controls are similar to controls used in Windows</a:t>
            </a:r>
          </a:p>
          <a:p>
            <a:r>
              <a:rPr lang="en-US" dirty="0" smtClean="0"/>
              <a:t>applications. You use Web Server controls to make ASP.NET</a:t>
            </a:r>
          </a:p>
          <a:p>
            <a:r>
              <a:rPr lang="en-US" dirty="0" smtClean="0"/>
              <a:t>Web applications interactive.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Controls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sz="3000" dirty="0" smtClean="0">
                <a:cs typeface="Times New Roman" pitchFamily="18" charset="0"/>
              </a:rPr>
              <a:t>Make ASP.NET dynamic and interactive</a:t>
            </a:r>
          </a:p>
          <a:p>
            <a:pPr>
              <a:lnSpc>
                <a:spcPct val="90000"/>
              </a:lnSpc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sz="3000" dirty="0" smtClean="0">
                <a:cs typeface="Times New Roman" pitchFamily="18" charset="0"/>
              </a:rPr>
              <a:t>Work like HTML controls but far more flexible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sz="2600" dirty="0" smtClean="0">
                <a:cs typeface="Times New Roman" pitchFamily="18" charset="0"/>
              </a:rPr>
              <a:t>Class based with properties, methods, events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sz="2600" dirty="0" smtClean="0">
                <a:cs typeface="Times New Roman" pitchFamily="18" charset="0"/>
              </a:rPr>
              <a:t>Similar to Windows form controls, making it easy for VB programmers to learn</a:t>
            </a:r>
          </a:p>
          <a:p>
            <a:pPr>
              <a:lnSpc>
                <a:spcPct val="90000"/>
              </a:lnSpc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sz="3000" dirty="0" smtClean="0">
                <a:cs typeface="Times New Roman" pitchFamily="18" charset="0"/>
              </a:rPr>
              <a:t>Frequently used Web </a:t>
            </a:r>
            <a:r>
              <a:rPr lang="en-US" sz="3000" dirty="0" smtClean="0">
                <a:cs typeface="Times New Roman" pitchFamily="18" charset="0"/>
              </a:rPr>
              <a:t>controls:</a:t>
            </a:r>
          </a:p>
          <a:p>
            <a:pPr>
              <a:lnSpc>
                <a:spcPct val="90000"/>
              </a:lnSpc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tabLst>
                <a:tab pos="736600" algn="l"/>
                <a:tab pos="3084513" algn="l"/>
                <a:tab pos="5432425" algn="l"/>
              </a:tabLst>
            </a:pPr>
            <a:r>
              <a:rPr lang="en-US" sz="2200" b="1" dirty="0" smtClean="0"/>
              <a:t>		Button	</a:t>
            </a:r>
            <a:r>
              <a:rPr lang="en-US" sz="2200" b="1" dirty="0" err="1" smtClean="0"/>
              <a:t>ImageButton</a:t>
            </a:r>
            <a:r>
              <a:rPr lang="en-US" sz="2200" b="1" dirty="0" smtClean="0"/>
              <a:t>	</a:t>
            </a:r>
            <a:r>
              <a:rPr lang="en-US" sz="2200" b="1" dirty="0" err="1" smtClean="0"/>
              <a:t>LinkButton</a:t>
            </a:r>
            <a:endParaRPr lang="en-US" sz="2200" b="1" dirty="0" smtClean="0"/>
          </a:p>
          <a:p>
            <a:pPr>
              <a:lnSpc>
                <a:spcPct val="90000"/>
              </a:lnSpc>
              <a:buNone/>
              <a:tabLst>
                <a:tab pos="736600" algn="l"/>
                <a:tab pos="3084513" algn="l"/>
                <a:tab pos="5432425" algn="l"/>
              </a:tabLst>
            </a:pPr>
            <a:r>
              <a:rPr lang="en-US" sz="2200" b="1" dirty="0" smtClean="0"/>
              <a:t>		Label	</a:t>
            </a:r>
            <a:r>
              <a:rPr lang="en-US" sz="2200" b="1" dirty="0" err="1" smtClean="0"/>
              <a:t>RadioButton</a:t>
            </a:r>
            <a:r>
              <a:rPr lang="en-US" sz="2200" b="1" dirty="0" smtClean="0"/>
              <a:t>	</a:t>
            </a:r>
            <a:r>
              <a:rPr lang="en-US" sz="2200" b="1" dirty="0" err="1" smtClean="0"/>
              <a:t>RadioButtonList</a:t>
            </a:r>
            <a:r>
              <a:rPr lang="en-US" sz="2200" b="1" dirty="0" smtClean="0"/>
              <a:t>*</a:t>
            </a:r>
          </a:p>
          <a:p>
            <a:pPr>
              <a:lnSpc>
                <a:spcPct val="90000"/>
              </a:lnSpc>
              <a:buNone/>
              <a:tabLst>
                <a:tab pos="736600" algn="l"/>
                <a:tab pos="3084513" algn="l"/>
                <a:tab pos="5432425" algn="l"/>
              </a:tabLst>
            </a:pPr>
            <a:r>
              <a:rPr lang="en-US" sz="2200" b="1" dirty="0" smtClean="0"/>
              <a:t>		</a:t>
            </a:r>
            <a:r>
              <a:rPr lang="en-US" sz="2200" b="1" dirty="0" err="1" smtClean="0"/>
              <a:t>TextBox</a:t>
            </a:r>
            <a:r>
              <a:rPr lang="en-US" sz="2200" b="1" dirty="0" smtClean="0"/>
              <a:t>	</a:t>
            </a:r>
            <a:r>
              <a:rPr lang="en-US" sz="2200" b="1" dirty="0" err="1" smtClean="0"/>
              <a:t>CheckBoxList</a:t>
            </a:r>
            <a:r>
              <a:rPr lang="en-US" sz="2200" b="1" dirty="0" smtClean="0"/>
              <a:t>*	</a:t>
            </a:r>
            <a:r>
              <a:rPr lang="en-US" sz="2200" b="1" dirty="0" err="1" smtClean="0"/>
              <a:t>ListBox</a:t>
            </a:r>
            <a:endParaRPr lang="en-US" sz="2200" b="1" dirty="0" smtClean="0"/>
          </a:p>
          <a:p>
            <a:pPr>
              <a:lnSpc>
                <a:spcPct val="90000"/>
              </a:lnSpc>
              <a:buNone/>
              <a:tabLst>
                <a:tab pos="736600" algn="l"/>
                <a:tab pos="3084513" algn="l"/>
                <a:tab pos="5432425" algn="l"/>
              </a:tabLst>
            </a:pPr>
            <a:r>
              <a:rPr lang="en-US" sz="2200" b="1" dirty="0" smtClean="0"/>
              <a:t>		</a:t>
            </a:r>
            <a:r>
              <a:rPr lang="en-US" sz="2200" b="1" dirty="0" err="1" smtClean="0"/>
              <a:t>CheckBox</a:t>
            </a:r>
            <a:r>
              <a:rPr lang="en-US" sz="2200" b="1" dirty="0" smtClean="0"/>
              <a:t>	Image	Calendar</a:t>
            </a:r>
          </a:p>
          <a:p>
            <a:pPr>
              <a:lnSpc>
                <a:spcPct val="90000"/>
              </a:lnSpc>
              <a:buNone/>
              <a:tabLst>
                <a:tab pos="736600" algn="l"/>
                <a:tab pos="3084513" algn="l"/>
                <a:tab pos="5432425" algn="l"/>
              </a:tabLst>
            </a:pPr>
            <a:r>
              <a:rPr lang="en-US" sz="1900" b="1" dirty="0" smtClean="0"/>
              <a:t>		</a:t>
            </a:r>
            <a:r>
              <a:rPr lang="en-US" sz="2000" b="1" dirty="0" err="1" smtClean="0"/>
              <a:t>DropDownList</a:t>
            </a:r>
            <a:endParaRPr lang="en-US" sz="1900" b="1" dirty="0" smtClean="0"/>
          </a:p>
          <a:p>
            <a:pPr>
              <a:lnSpc>
                <a:spcPct val="90000"/>
              </a:lnSpc>
              <a:buNone/>
              <a:tabLst>
                <a:tab pos="736600" algn="l"/>
                <a:tab pos="3084513" algn="l"/>
                <a:tab pos="5432425" algn="l"/>
              </a:tabLst>
            </a:pPr>
            <a:endParaRPr lang="en-US" sz="1900" dirty="0" smtClean="0"/>
          </a:p>
          <a:p>
            <a:pPr>
              <a:lnSpc>
                <a:spcPct val="90000"/>
              </a:lnSpc>
              <a:buNone/>
              <a:tabLst>
                <a:tab pos="736600" algn="l"/>
                <a:tab pos="3084513" algn="l"/>
                <a:tab pos="5432425" algn="l"/>
              </a:tabLst>
            </a:pPr>
            <a:r>
              <a:rPr lang="en-US" sz="1900" dirty="0" smtClean="0"/>
              <a:t>	</a:t>
            </a:r>
            <a:endParaRPr lang="en-US" sz="1900" dirty="0" smtClean="0"/>
          </a:p>
          <a:p>
            <a:pPr>
              <a:lnSpc>
                <a:spcPct val="90000"/>
              </a:lnSpc>
              <a:buNone/>
              <a:tabLst>
                <a:tab pos="736600" algn="l"/>
                <a:tab pos="3084513" algn="l"/>
                <a:tab pos="5432425" algn="l"/>
              </a:tabLst>
            </a:pPr>
            <a:r>
              <a:rPr lang="en-US" sz="1900" b="1" dirty="0" smtClean="0"/>
              <a:t>		*</a:t>
            </a:r>
            <a:r>
              <a:rPr lang="en-US" sz="1900" dirty="0" smtClean="0"/>
              <a:t> </a:t>
            </a:r>
            <a:r>
              <a:rPr lang="en-US" sz="1900" dirty="0" smtClean="0"/>
              <a:t>Those noted with asterisk have no Windows form equivalent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Controls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Web controls properties similar to those of Windows form controls including</a:t>
            </a:r>
          </a:p>
          <a:p>
            <a:pPr lvl="1"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Text, Enabled, Visible, Font, </a:t>
            </a:r>
            <a:r>
              <a:rPr lang="en-US" dirty="0" err="1" smtClean="0">
                <a:cs typeface="Times New Roman" pitchFamily="18" charset="0"/>
              </a:rPr>
              <a:t>ReadOnly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smtClean="0">
                <a:cs typeface="Times New Roman" pitchFamily="18" charset="0"/>
              </a:rPr>
              <a:t>and so on.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There are some important differences</a:t>
            </a:r>
          </a:p>
          <a:p>
            <a:pPr lvl="1"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Windows control Name property same as the ID property for Web controls</a:t>
            </a:r>
          </a:p>
          <a:p>
            <a:pPr lvl="1"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Web controls have an </a:t>
            </a:r>
            <a:r>
              <a:rPr lang="en-US" dirty="0" err="1" smtClean="0">
                <a:cs typeface="Times New Roman" pitchFamily="18" charset="0"/>
              </a:rPr>
              <a:t>AutoPostBack</a:t>
            </a:r>
            <a:r>
              <a:rPr lang="en-US" dirty="0" smtClean="0">
                <a:cs typeface="Times New Roman" pitchFamily="18" charset="0"/>
              </a:rPr>
              <a:t> property</a:t>
            </a:r>
          </a:p>
          <a:p>
            <a:pPr lvl="1"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Web controls lose runtime properties when the user moves away from that page</a:t>
            </a:r>
          </a:p>
          <a:p>
            <a:pPr lvl="1"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Must </a:t>
            </a:r>
            <a:r>
              <a:rPr lang="en-US" i="1" dirty="0" smtClean="0">
                <a:cs typeface="Times New Roman" pitchFamily="18" charset="0"/>
              </a:rPr>
              <a:t>save state</a:t>
            </a:r>
            <a:r>
              <a:rPr lang="en-US" dirty="0" smtClean="0">
                <a:cs typeface="Times New Roman" pitchFamily="18" charset="0"/>
              </a:rPr>
              <a:t> to retain runtime properties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Web Controls Are Processed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ASP.NET functions differently from HTML</a:t>
            </a:r>
          </a:p>
          <a:p>
            <a:pPr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The Web server executes the VB code found behind the ASP.NET Web page</a:t>
            </a:r>
          </a:p>
          <a:p>
            <a:pPr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When a browser requests an </a:t>
            </a:r>
            <a:r>
              <a:rPr lang="en-US" b="1" dirty="0" smtClean="0">
                <a:cs typeface="Times New Roman" pitchFamily="18" charset="0"/>
              </a:rPr>
              <a:t>.</a:t>
            </a:r>
            <a:r>
              <a:rPr lang="en-US" b="1" dirty="0" err="1" smtClean="0">
                <a:cs typeface="Times New Roman" pitchFamily="18" charset="0"/>
              </a:rPr>
              <a:t>aspx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Web page</a:t>
            </a:r>
          </a:p>
          <a:p>
            <a:pPr lvl="1"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Server reads/interprets Web controls on page</a:t>
            </a:r>
          </a:p>
          <a:p>
            <a:pPr lvl="1"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VB statements in</a:t>
            </a:r>
            <a:r>
              <a:rPr lang="en-US" i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code-behind </a:t>
            </a:r>
            <a:r>
              <a:rPr lang="en-US" dirty="0" smtClean="0">
                <a:cs typeface="Times New Roman" pitchFamily="18" charset="0"/>
              </a:rPr>
              <a:t>file executed</a:t>
            </a:r>
          </a:p>
          <a:p>
            <a:pPr lvl="1"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Web page of standard HTML tags and controls built using </a:t>
            </a:r>
            <a:r>
              <a:rPr lang="en-US" b="1" dirty="0" smtClean="0">
                <a:cs typeface="Times New Roman" pitchFamily="18" charset="0"/>
              </a:rPr>
              <a:t>.</a:t>
            </a:r>
            <a:r>
              <a:rPr lang="en-US" b="1" dirty="0" err="1" smtClean="0">
                <a:cs typeface="Times New Roman" pitchFamily="18" charset="0"/>
              </a:rPr>
              <a:t>aspx</a:t>
            </a:r>
            <a:r>
              <a:rPr lang="en-US" dirty="0" smtClean="0">
                <a:cs typeface="Times New Roman" pitchFamily="18" charset="0"/>
              </a:rPr>
              <a:t> Web controls and VB code</a:t>
            </a:r>
          </a:p>
          <a:p>
            <a:pPr lvl="1">
              <a:spcBef>
                <a:spcPct val="150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HTML Web page sent back to browser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and Text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Label control displays data from program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Use only if label text will change at runtime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If text does not change, set up as </a:t>
            </a:r>
            <a:r>
              <a:rPr lang="en-US" i="1" dirty="0" smtClean="0">
                <a:cs typeface="Times New Roman" pitchFamily="18" charset="0"/>
              </a:rPr>
              <a:t>static text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err="1" smtClean="0">
                <a:cs typeface="Times New Roman" pitchFamily="18" charset="0"/>
              </a:rPr>
              <a:t>TextBox</a:t>
            </a:r>
            <a:r>
              <a:rPr lang="en-US" dirty="0" smtClean="0">
                <a:cs typeface="Times New Roman" pitchFamily="18" charset="0"/>
              </a:rPr>
              <a:t> control holds text input by user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err="1" smtClean="0">
                <a:cs typeface="Times New Roman" pitchFamily="18" charset="0"/>
              </a:rPr>
              <a:t>TextMode</a:t>
            </a:r>
            <a:r>
              <a:rPr lang="en-US" dirty="0" smtClean="0">
                <a:cs typeface="Times New Roman" pitchFamily="18" charset="0"/>
              </a:rPr>
              <a:t> property can be: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err="1" smtClean="0">
                <a:cs typeface="Times New Roman" pitchFamily="18" charset="0"/>
              </a:rPr>
              <a:t>SingleLine</a:t>
            </a:r>
            <a:r>
              <a:rPr lang="en-US" dirty="0" smtClean="0">
                <a:cs typeface="Times New Roman" pitchFamily="18" charset="0"/>
              </a:rPr>
              <a:t>: permits a single line of input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err="1" smtClean="0">
                <a:cs typeface="Times New Roman" pitchFamily="18" charset="0"/>
              </a:rPr>
              <a:t>MultiLine</a:t>
            </a:r>
            <a:r>
              <a:rPr lang="en-US" dirty="0" smtClean="0">
                <a:cs typeface="Times New Roman" pitchFamily="18" charset="0"/>
              </a:rPr>
              <a:t>: permits multiple lines of input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Password: characters typed appear as asterisks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Deal with browser compatibility issues using: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Columns property to control </a:t>
            </a:r>
            <a:r>
              <a:rPr lang="en-US" dirty="0" err="1" smtClean="0">
                <a:cs typeface="Times New Roman" pitchFamily="18" charset="0"/>
              </a:rPr>
              <a:t>TextBox</a:t>
            </a:r>
            <a:r>
              <a:rPr lang="en-US" dirty="0" smtClean="0">
                <a:cs typeface="Times New Roman" pitchFamily="18" charset="0"/>
              </a:rPr>
              <a:t> width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Rows property to specify entry of multiple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CheckBox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Functions almost identically to </a:t>
            </a:r>
            <a:r>
              <a:rPr lang="en-US" dirty="0" err="1" smtClean="0">
                <a:cs typeface="Times New Roman" pitchFamily="18" charset="0"/>
              </a:rPr>
              <a:t>CheckBox</a:t>
            </a:r>
            <a:r>
              <a:rPr lang="en-US" dirty="0" smtClean="0">
                <a:cs typeface="Times New Roman" pitchFamily="18" charset="0"/>
              </a:rPr>
              <a:t> in Windows forms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Text property sets text visible to user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Evaluate Checked property at runtime to determine if control checked by user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err="1" smtClean="0">
                <a:cs typeface="Times New Roman" pitchFamily="18" charset="0"/>
              </a:rPr>
              <a:t>TextAlign</a:t>
            </a:r>
            <a:r>
              <a:rPr lang="en-US" dirty="0" smtClean="0">
                <a:cs typeface="Times New Roman" pitchFamily="18" charset="0"/>
              </a:rPr>
              <a:t> lets you position text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Tutorial 11-2 creates a </a:t>
            </a:r>
            <a:r>
              <a:rPr lang="en-US" dirty="0" smtClean="0">
                <a:cs typeface="Times New Roman" pitchFamily="18" charset="0"/>
              </a:rPr>
              <a:t>Web sign-up for a </a:t>
            </a:r>
            <a:r>
              <a:rPr lang="en-US" i="1" dirty="0" smtClean="0">
                <a:cs typeface="Times New Roman" pitchFamily="18" charset="0"/>
              </a:rPr>
              <a:t>Student Picnic</a:t>
            </a:r>
            <a:r>
              <a:rPr lang="en-US" dirty="0" smtClean="0">
                <a:cs typeface="Times New Roman" pitchFamily="18" charset="0"/>
              </a:rPr>
              <a:t> application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Events in Web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Events fire differently in Web forms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err="1" smtClean="0">
                <a:cs typeface="Times New Roman" pitchFamily="18" charset="0"/>
              </a:rPr>
              <a:t>Page_Load</a:t>
            </a:r>
            <a:r>
              <a:rPr lang="en-US" dirty="0" smtClean="0">
                <a:cs typeface="Times New Roman" pitchFamily="18" charset="0"/>
              </a:rPr>
              <a:t> event fires each time a page is displayed instead of just the first time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err="1" smtClean="0">
                <a:cs typeface="Times New Roman" pitchFamily="18" charset="0"/>
              </a:rPr>
              <a:t>Page_Load</a:t>
            </a:r>
            <a:r>
              <a:rPr lang="en-US" dirty="0" smtClean="0">
                <a:cs typeface="Times New Roman" pitchFamily="18" charset="0"/>
              </a:rPr>
              <a:t> fires before other events such as </a:t>
            </a:r>
            <a:r>
              <a:rPr lang="en-US" i="1" dirty="0" err="1" smtClean="0">
                <a:cs typeface="Times New Roman" pitchFamily="18" charset="0"/>
              </a:rPr>
              <a:t>TextChanged</a:t>
            </a:r>
            <a:endParaRPr lang="en-US" i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Mouse click on a control with </a:t>
            </a:r>
            <a:r>
              <a:rPr lang="en-US" i="1" dirty="0" err="1" smtClean="0">
                <a:cs typeface="Times New Roman" pitchFamily="18" charset="0"/>
              </a:rPr>
              <a:t>AutoPostBack</a:t>
            </a:r>
            <a:r>
              <a:rPr lang="en-US" dirty="0" smtClean="0">
                <a:cs typeface="Times New Roman" pitchFamily="18" charset="0"/>
              </a:rPr>
              <a:t> property set to true sends form back to server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Useful if server should react to a mouse click such as selecting an item from a list box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Occurs automatically for Button, </a:t>
            </a:r>
            <a:r>
              <a:rPr lang="en-US" dirty="0" err="1" smtClean="0">
                <a:cs typeface="Times New Roman" pitchFamily="18" charset="0"/>
              </a:rPr>
              <a:t>LinkButton</a:t>
            </a:r>
            <a:r>
              <a:rPr lang="en-US" dirty="0" smtClean="0">
                <a:cs typeface="Times New Roman" pitchFamily="18" charset="0"/>
              </a:rPr>
              <a:t>, and </a:t>
            </a:r>
            <a:r>
              <a:rPr lang="en-US" dirty="0" err="1" smtClean="0">
                <a:cs typeface="Times New Roman" pitchFamily="18" charset="0"/>
              </a:rPr>
              <a:t>ImageButton</a:t>
            </a:r>
            <a:r>
              <a:rPr lang="en-US" dirty="0" smtClean="0">
                <a:cs typeface="Times New Roman" pitchFamily="18" charset="0"/>
              </a:rPr>
              <a:t>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HyperLink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Provides a link to navigate to another page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smtClean="0">
                <a:cs typeface="Times New Roman" pitchFamily="18" charset="0"/>
              </a:rPr>
              <a:t>Text </a:t>
            </a:r>
            <a:r>
              <a:rPr lang="en-US" dirty="0" smtClean="0">
                <a:cs typeface="Times New Roman" pitchFamily="18" charset="0"/>
              </a:rPr>
              <a:t>property specifies text shown for link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NavigateURL</a:t>
            </a:r>
            <a:r>
              <a:rPr lang="en-US" dirty="0" smtClean="0">
                <a:cs typeface="Times New Roman" pitchFamily="18" charset="0"/>
              </a:rPr>
              <a:t> property holds destination URL 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smtClean="0">
                <a:cs typeface="Times New Roman" pitchFamily="18" charset="0"/>
              </a:rPr>
              <a:t>Target</a:t>
            </a:r>
            <a:r>
              <a:rPr lang="en-US" dirty="0" smtClean="0">
                <a:cs typeface="Times New Roman" pitchFamily="18" charset="0"/>
              </a:rPr>
              <a:t> property determines if a new browser window is opened to display the new </a:t>
            </a:r>
            <a:r>
              <a:rPr lang="en-US" dirty="0" smtClean="0">
                <a:cs typeface="Times New Roman" pitchFamily="18" charset="0"/>
              </a:rPr>
              <a:t>page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Set equal to </a:t>
            </a:r>
            <a:r>
              <a:rPr lang="en-US" i="1" dirty="0" smtClean="0">
                <a:cs typeface="Times New Roman" pitchFamily="18" charset="0"/>
              </a:rPr>
              <a:t>_blank</a:t>
            </a:r>
            <a:r>
              <a:rPr lang="en-US" dirty="0" smtClean="0">
                <a:cs typeface="Times New Roman" pitchFamily="18" charset="0"/>
              </a:rPr>
              <a:t> to open a separate window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chapter you will learn about: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Programming for the World Wide Web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Creating ASP.NET applications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Web server controls and web forms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Using databases in ASP.NET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ImageButton</a:t>
            </a:r>
            <a:r>
              <a:rPr lang="en-US" sz="3600" dirty="0" smtClean="0"/>
              <a:t>, </a:t>
            </a:r>
            <a:r>
              <a:rPr lang="en-US" sz="3600" dirty="0" err="1" smtClean="0"/>
              <a:t>LinkButton</a:t>
            </a:r>
            <a:r>
              <a:rPr lang="en-US" sz="3600" dirty="0" smtClean="0"/>
              <a:t>, and </a:t>
            </a:r>
            <a:r>
              <a:rPr lang="en-US" sz="3600" dirty="0" err="1" smtClean="0"/>
              <a:t>RadioButtonList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ImageButton</a:t>
            </a:r>
            <a:r>
              <a:rPr lang="en-US" dirty="0" smtClean="0">
                <a:cs typeface="Times New Roman" pitchFamily="18" charset="0"/>
              </a:rPr>
              <a:t> provides a clickable image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Generates a click event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ImageURL</a:t>
            </a:r>
            <a:r>
              <a:rPr lang="en-US" dirty="0" smtClean="0">
                <a:cs typeface="Times New Roman" pitchFamily="18" charset="0"/>
              </a:rPr>
              <a:t> property specifies path to image 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LinkButton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behaves like a hyperlink but generates a click event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RadioButtonList</a:t>
            </a:r>
            <a:r>
              <a:rPr lang="en-US" dirty="0" smtClean="0">
                <a:cs typeface="Times New Roman" pitchFamily="18" charset="0"/>
              </a:rPr>
              <a:t> is a group of radio buttons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Functions similar to a </a:t>
            </a:r>
            <a:r>
              <a:rPr lang="en-US" dirty="0" err="1" smtClean="0">
                <a:cs typeface="Times New Roman" pitchFamily="18" charset="0"/>
              </a:rPr>
              <a:t>ListBox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Has </a:t>
            </a:r>
            <a:r>
              <a:rPr lang="en-US" i="1" dirty="0" err="1" smtClean="0">
                <a:cs typeface="Times New Roman" pitchFamily="18" charset="0"/>
              </a:rPr>
              <a:t>SelectedIndex</a:t>
            </a:r>
            <a:r>
              <a:rPr lang="en-US" dirty="0" smtClean="0">
                <a:cs typeface="Times New Roman" pitchFamily="18" charset="0"/>
              </a:rPr>
              <a:t> &amp; </a:t>
            </a:r>
            <a:r>
              <a:rPr lang="en-US" i="1" dirty="0" err="1" smtClean="0">
                <a:cs typeface="Times New Roman" pitchFamily="18" charset="0"/>
              </a:rPr>
              <a:t>SelectedValue</a:t>
            </a:r>
            <a:r>
              <a:rPr lang="en-US" dirty="0" smtClean="0">
                <a:cs typeface="Times New Roman" pitchFamily="18" charset="0"/>
              </a:rPr>
              <a:t> properties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ListBox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Very similar to the Windows </a:t>
            </a:r>
            <a:r>
              <a:rPr lang="en-US" dirty="0" err="1" smtClean="0">
                <a:cs typeface="Times New Roman" pitchFamily="18" charset="0"/>
              </a:rPr>
              <a:t>ListBox</a:t>
            </a:r>
            <a:r>
              <a:rPr lang="en-US" dirty="0" smtClean="0">
                <a:cs typeface="Times New Roman" pitchFamily="18" charset="0"/>
              </a:rPr>
              <a:t> control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Has an Items collection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Has the </a:t>
            </a:r>
            <a:r>
              <a:rPr lang="en-US" dirty="0" err="1" smtClean="0">
                <a:cs typeface="Times New Roman" pitchFamily="18" charset="0"/>
              </a:rPr>
              <a:t>ListBox</a:t>
            </a:r>
            <a:r>
              <a:rPr lang="en-US" dirty="0" smtClean="0">
                <a:cs typeface="Times New Roman" pitchFamily="18" charset="0"/>
              </a:rPr>
              <a:t> properties </a:t>
            </a:r>
            <a:r>
              <a:rPr lang="en-US" i="1" dirty="0" err="1" smtClean="0">
                <a:cs typeface="Times New Roman" pitchFamily="18" charset="0"/>
              </a:rPr>
              <a:t>SelectedIndex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SelectedItem</a:t>
            </a:r>
            <a:r>
              <a:rPr lang="en-US" dirty="0" smtClean="0">
                <a:cs typeface="Times New Roman" pitchFamily="18" charset="0"/>
              </a:rPr>
              <a:t>, and </a:t>
            </a:r>
            <a:r>
              <a:rPr lang="en-US" i="1" dirty="0" err="1" smtClean="0">
                <a:cs typeface="Times New Roman" pitchFamily="18" charset="0"/>
              </a:rPr>
              <a:t>SelectedValue</a:t>
            </a:r>
            <a:endParaRPr lang="en-US" i="1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SelectionMode</a:t>
            </a:r>
            <a:r>
              <a:rPr lang="en-US" dirty="0" smtClean="0">
                <a:cs typeface="Times New Roman" pitchFamily="18" charset="0"/>
              </a:rPr>
              <a:t> property specifies whether multiple list items may be selected</a:t>
            </a:r>
          </a:p>
          <a:p>
            <a:pPr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SelectedIndexChanged</a:t>
            </a:r>
            <a:r>
              <a:rPr lang="en-US" dirty="0" smtClean="0">
                <a:cs typeface="Times New Roman" pitchFamily="18" charset="0"/>
              </a:rPr>
              <a:t> event handling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Must set </a:t>
            </a:r>
            <a:r>
              <a:rPr lang="en-US" i="1" dirty="0" err="1" smtClean="0">
                <a:cs typeface="Times New Roman" pitchFamily="18" charset="0"/>
              </a:rPr>
              <a:t>AutoPostBack</a:t>
            </a:r>
            <a:r>
              <a:rPr lang="en-US" dirty="0" smtClean="0">
                <a:cs typeface="Times New Roman" pitchFamily="18" charset="0"/>
              </a:rPr>
              <a:t> to true if this event should fire immediately upon a user selection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If not, event fires only after another control causes form to be posted back to the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CheckBoxList</a:t>
            </a:r>
            <a:r>
              <a:rPr lang="en-US" dirty="0" smtClean="0"/>
              <a:t> and </a:t>
            </a:r>
            <a:r>
              <a:rPr lang="en-US" dirty="0" err="1" smtClean="0"/>
              <a:t>DropDownList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CheckBoxList</a:t>
            </a:r>
            <a:r>
              <a:rPr lang="en-US" dirty="0" smtClean="0">
                <a:cs typeface="Times New Roman" pitchFamily="18" charset="0"/>
              </a:rPr>
              <a:t> control looks like group of check boxes but works like a </a:t>
            </a:r>
            <a:r>
              <a:rPr lang="en-US" dirty="0" err="1" smtClean="0">
                <a:cs typeface="Times New Roman" pitchFamily="18" charset="0"/>
              </a:rPr>
              <a:t>ListBox</a:t>
            </a:r>
            <a:endParaRPr lang="en-US" dirty="0" smtClean="0">
              <a:cs typeface="Times New Roman" pitchFamily="18" charset="0"/>
            </a:endParaRP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Has an Items collection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Has the </a:t>
            </a:r>
            <a:r>
              <a:rPr lang="en-US" dirty="0" err="1" smtClean="0">
                <a:cs typeface="Times New Roman" pitchFamily="18" charset="0"/>
              </a:rPr>
              <a:t>ListBox</a:t>
            </a:r>
            <a:r>
              <a:rPr lang="en-US" dirty="0" smtClean="0">
                <a:cs typeface="Times New Roman" pitchFamily="18" charset="0"/>
              </a:rPr>
              <a:t> properties </a:t>
            </a:r>
            <a:r>
              <a:rPr lang="en-US" i="1" dirty="0" err="1" smtClean="0">
                <a:cs typeface="Times New Roman" pitchFamily="18" charset="0"/>
              </a:rPr>
              <a:t>SelectedIndex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SelectedItem</a:t>
            </a:r>
            <a:r>
              <a:rPr lang="en-US" dirty="0" smtClean="0">
                <a:cs typeface="Times New Roman" pitchFamily="18" charset="0"/>
              </a:rPr>
              <a:t>, and </a:t>
            </a:r>
            <a:r>
              <a:rPr lang="en-US" i="1" dirty="0" err="1" smtClean="0">
                <a:cs typeface="Times New Roman" pitchFamily="18" charset="0"/>
              </a:rPr>
              <a:t>SelectedValue</a:t>
            </a:r>
            <a:endParaRPr lang="en-US" dirty="0" smtClean="0">
              <a:cs typeface="Times New Roman" pitchFamily="18" charset="0"/>
            </a:endParaRP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Each item has a </a:t>
            </a:r>
            <a:r>
              <a:rPr lang="en-US" dirty="0" smtClean="0">
                <a:cs typeface="Times New Roman" pitchFamily="18" charset="0"/>
              </a:rPr>
              <a:t>Boolean </a:t>
            </a:r>
            <a:r>
              <a:rPr lang="en-US" i="1" dirty="0" smtClean="0">
                <a:cs typeface="Times New Roman" pitchFamily="18" charset="0"/>
              </a:rPr>
              <a:t>Selected</a:t>
            </a:r>
            <a:r>
              <a:rPr lang="en-US" dirty="0" smtClean="0">
                <a:cs typeface="Times New Roman" pitchFamily="18" charset="0"/>
              </a:rPr>
              <a:t> property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DropDownList</a:t>
            </a:r>
            <a:r>
              <a:rPr lang="en-US" dirty="0" smtClean="0">
                <a:cs typeface="Times New Roman" pitchFamily="18" charset="0"/>
              </a:rPr>
              <a:t> similar to </a:t>
            </a:r>
            <a:r>
              <a:rPr lang="en-US" dirty="0" err="1" smtClean="0">
                <a:cs typeface="Times New Roman" pitchFamily="18" charset="0"/>
              </a:rPr>
              <a:t>ComboBox</a:t>
            </a:r>
            <a:r>
              <a:rPr lang="en-US" dirty="0" smtClean="0">
                <a:cs typeface="Times New Roman" pitchFamily="18" charset="0"/>
              </a:rPr>
              <a:t> except: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Initial value of </a:t>
            </a:r>
            <a:r>
              <a:rPr lang="en-US" i="1" dirty="0" err="1" smtClean="0">
                <a:cs typeface="Times New Roman" pitchFamily="18" charset="0"/>
              </a:rPr>
              <a:t>SelectedIndex</a:t>
            </a:r>
            <a:r>
              <a:rPr lang="en-US" dirty="0" smtClean="0">
                <a:cs typeface="Times New Roman" pitchFamily="18" charset="0"/>
              </a:rPr>
              <a:t> always zero so the first item is always displayed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Must select item from list, cannot key entry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11.4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Web Forms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HTML tables can be used to design a Web application’s user interface.</a:t>
            </a:r>
          </a:p>
          <a:p>
            <a:r>
              <a:rPr lang="en-US" dirty="0" smtClean="0"/>
              <a:t>HTML tables provide a convenient way to align the elements</a:t>
            </a:r>
          </a:p>
          <a:p>
            <a:r>
              <a:rPr lang="en-US" dirty="0" smtClean="0"/>
              <a:t>of a Web form.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Tables to Align Text and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Essential tool in Web form design</a:t>
            </a:r>
          </a:p>
          <a:p>
            <a:pPr>
              <a:spcBef>
                <a:spcPts val="3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Creates a grid of rows and columns</a:t>
            </a:r>
          </a:p>
          <a:p>
            <a:pPr>
              <a:spcBef>
                <a:spcPts val="3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Text and controls placed inside cells of the grid</a:t>
            </a:r>
          </a:p>
          <a:p>
            <a:pPr lvl="1">
              <a:spcBef>
                <a:spcPts val="3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Permits text and controls to be aligned</a:t>
            </a:r>
          </a:p>
          <a:p>
            <a:pPr lvl="1">
              <a:spcBef>
                <a:spcPts val="3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Align by right or left justifying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each column</a:t>
            </a:r>
          </a:p>
          <a:p>
            <a:pPr>
              <a:spcBef>
                <a:spcPts val="3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Blank columns may be used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for spacing</a:t>
            </a:r>
          </a:p>
          <a:p>
            <a:pPr>
              <a:spcBef>
                <a:spcPts val="300"/>
              </a:spcBef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Click </a:t>
            </a:r>
            <a:r>
              <a:rPr lang="en-US" i="1" dirty="0" smtClean="0">
                <a:cs typeface="Times New Roman" pitchFamily="18" charset="0"/>
              </a:rPr>
              <a:t>Insert Table </a:t>
            </a:r>
            <a:r>
              <a:rPr lang="en-US" dirty="0" smtClean="0">
                <a:cs typeface="Times New Roman" pitchFamily="18" charset="0"/>
              </a:rPr>
              <a:t>in </a:t>
            </a:r>
            <a:r>
              <a:rPr lang="en-US" i="1" dirty="0" smtClean="0">
                <a:cs typeface="Times New Roman" pitchFamily="18" charset="0"/>
              </a:rPr>
              <a:t>Table menu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to show </a:t>
            </a:r>
            <a:r>
              <a:rPr lang="en-US" i="1" dirty="0" smtClean="0">
                <a:cs typeface="Times New Roman" pitchFamily="18" charset="0"/>
              </a:rPr>
              <a:t>Insert Table </a:t>
            </a:r>
            <a:r>
              <a:rPr lang="en-US" dirty="0" smtClean="0">
                <a:cs typeface="Times New Roman" pitchFamily="18" charset="0"/>
              </a:rPr>
              <a:t>dialog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Table Dialog Box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311" y="1295400"/>
            <a:ext cx="4363378" cy="491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Adjusting Row Heights and Column Widths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736600" algn="l"/>
                <a:tab pos="3084513" algn="l"/>
                <a:tab pos="5432425" algn="l"/>
              </a:tabLst>
            </a:pPr>
            <a:endParaRPr lang="en-US" sz="2000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endParaRPr lang="en-US" sz="2000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endParaRPr lang="en-US" sz="2000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endParaRPr lang="en-US" sz="2000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endParaRPr lang="en-US" sz="2000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sz="2000" dirty="0" smtClean="0">
                <a:cs typeface="Times New Roman" pitchFamily="18" charset="0"/>
              </a:rPr>
              <a:t>Click and drag </a:t>
            </a:r>
            <a:r>
              <a:rPr lang="en-US" sz="2000" dirty="0" smtClean="0">
                <a:cs typeface="Times New Roman" pitchFamily="18" charset="0"/>
              </a:rPr>
              <a:t>to adjust row height or column </a:t>
            </a:r>
            <a:r>
              <a:rPr lang="en-US" sz="2000" dirty="0" smtClean="0">
                <a:cs typeface="Times New Roman" pitchFamily="18" charset="0"/>
              </a:rPr>
              <a:t>width</a:t>
            </a:r>
            <a:endParaRPr lang="en-US" sz="2000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sz="2000" dirty="0" smtClean="0">
                <a:cs typeface="Times New Roman" pitchFamily="18" charset="0"/>
              </a:rPr>
              <a:t>Insert </a:t>
            </a:r>
            <a:r>
              <a:rPr lang="en-US" sz="2000" dirty="0" smtClean="0">
                <a:cs typeface="Times New Roman" pitchFamily="18" charset="0"/>
              </a:rPr>
              <a:t>rows or columns with </a:t>
            </a:r>
            <a:r>
              <a:rPr lang="en-US" sz="2000" i="1" dirty="0" smtClean="0">
                <a:cs typeface="Times New Roman" pitchFamily="18" charset="0"/>
              </a:rPr>
              <a:t>Insert</a:t>
            </a:r>
            <a:r>
              <a:rPr lang="en-US" sz="2000" dirty="0" smtClean="0">
                <a:cs typeface="Times New Roman" pitchFamily="18" charset="0"/>
              </a:rPr>
              <a:t> on </a:t>
            </a:r>
            <a:r>
              <a:rPr lang="en-US" sz="2000" i="1" dirty="0" smtClean="0">
                <a:cs typeface="Times New Roman" pitchFamily="18" charset="0"/>
              </a:rPr>
              <a:t>Table</a:t>
            </a:r>
            <a:r>
              <a:rPr lang="en-US" sz="2000" dirty="0" smtClean="0">
                <a:cs typeface="Times New Roman" pitchFamily="18" charset="0"/>
              </a:rPr>
              <a:t> menu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sz="2000" dirty="0" smtClean="0">
                <a:cs typeface="Times New Roman" pitchFamily="18" charset="0"/>
              </a:rPr>
              <a:t>Can set cell </a:t>
            </a:r>
            <a:r>
              <a:rPr lang="en-US" sz="2000" i="1" dirty="0" smtClean="0">
                <a:cs typeface="Times New Roman" pitchFamily="18" charset="0"/>
              </a:rPr>
              <a:t>Align</a:t>
            </a:r>
            <a:r>
              <a:rPr lang="en-US" sz="2000" dirty="0" smtClean="0">
                <a:cs typeface="Times New Roman" pitchFamily="18" charset="0"/>
              </a:rPr>
              <a:t> property to center, left, or right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sz="2000" dirty="0" smtClean="0">
                <a:cs typeface="Times New Roman" pitchFamily="18" charset="0"/>
              </a:rPr>
              <a:t>Adjacent cells can be merged together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sz="2000" dirty="0" smtClean="0">
                <a:cs typeface="Times New Roman" pitchFamily="18" charset="0"/>
              </a:rPr>
              <a:t>Drag mouse over cells to be merged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sz="2000" dirty="0" smtClean="0">
                <a:cs typeface="Times New Roman" pitchFamily="18" charset="0"/>
              </a:rPr>
              <a:t>Select </a:t>
            </a:r>
            <a:r>
              <a:rPr lang="en-US" sz="2000" i="1" dirty="0" smtClean="0">
                <a:cs typeface="Times New Roman" pitchFamily="18" charset="0"/>
              </a:rPr>
              <a:t>Merge Cells</a:t>
            </a:r>
            <a:r>
              <a:rPr lang="en-US" sz="2000" dirty="0" smtClean="0">
                <a:cs typeface="Times New Roman" pitchFamily="18" charset="0"/>
              </a:rPr>
              <a:t> from </a:t>
            </a:r>
            <a:r>
              <a:rPr lang="en-US" sz="2000" i="1" dirty="0" smtClean="0">
                <a:cs typeface="Times New Roman" pitchFamily="18" charset="0"/>
              </a:rPr>
              <a:t>Layout</a:t>
            </a:r>
            <a:r>
              <a:rPr lang="en-US" sz="2000" dirty="0" smtClean="0">
                <a:cs typeface="Times New Roman" pitchFamily="18" charset="0"/>
              </a:rPr>
              <a:t> menu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sz="2000" dirty="0" smtClean="0">
                <a:cs typeface="Times New Roman" pitchFamily="18" charset="0"/>
              </a:rPr>
              <a:t>Tutorial 11-3 aligns controls with HTML table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86600" cy="171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11.5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with Multiple Web Pages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Web application may use multiple Web pages to display data and</a:t>
            </a:r>
          </a:p>
          <a:p>
            <a:r>
              <a:rPr lang="en-US" dirty="0" smtClean="0"/>
              <a:t>interact with the user.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New Web Forms to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Two ways to add a new Web form to a project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Select </a:t>
            </a:r>
            <a:r>
              <a:rPr lang="en-US" i="1" dirty="0" smtClean="0">
                <a:cs typeface="Times New Roman" pitchFamily="18" charset="0"/>
              </a:rPr>
              <a:t>Add New Item</a:t>
            </a:r>
            <a:r>
              <a:rPr lang="en-US" dirty="0" smtClean="0">
                <a:cs typeface="Times New Roman" pitchFamily="18" charset="0"/>
              </a:rPr>
              <a:t> from </a:t>
            </a:r>
            <a:r>
              <a:rPr lang="en-US" i="1" dirty="0" smtClean="0">
                <a:cs typeface="Times New Roman" pitchFamily="18" charset="0"/>
              </a:rPr>
              <a:t>Web Site</a:t>
            </a:r>
            <a:r>
              <a:rPr lang="en-US" dirty="0" smtClean="0">
                <a:cs typeface="Times New Roman" pitchFamily="18" charset="0"/>
              </a:rPr>
              <a:t> menu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Right-click project in Solution Explorer and select </a:t>
            </a:r>
            <a:r>
              <a:rPr lang="en-US" i="1" dirty="0" smtClean="0">
                <a:cs typeface="Times New Roman" pitchFamily="18" charset="0"/>
              </a:rPr>
              <a:t>Add New Item</a:t>
            </a:r>
          </a:p>
          <a:p>
            <a:pPr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Either displays the </a:t>
            </a:r>
            <a:r>
              <a:rPr lang="en-US" i="1" dirty="0" smtClean="0">
                <a:cs typeface="Times New Roman" pitchFamily="18" charset="0"/>
              </a:rPr>
              <a:t>Add New Item </a:t>
            </a:r>
            <a:r>
              <a:rPr lang="en-US" dirty="0" smtClean="0">
                <a:cs typeface="Times New Roman" pitchFamily="18" charset="0"/>
              </a:rPr>
              <a:t>window</a:t>
            </a: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Select Web Form icon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Enter name of page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Be sure </a:t>
            </a:r>
            <a:r>
              <a:rPr lang="en-US" i="1" dirty="0" smtClean="0">
                <a:cs typeface="Times New Roman" pitchFamily="18" charset="0"/>
              </a:rPr>
              <a:t>Place code in </a:t>
            </a:r>
            <a:r>
              <a:rPr lang="en-US" i="1" dirty="0" smtClean="0">
                <a:cs typeface="Times New Roman" pitchFamily="18" charset="0"/>
              </a:rPr>
              <a:t>separate </a:t>
            </a:r>
            <a:r>
              <a:rPr lang="en-US" i="1" dirty="0" smtClean="0">
                <a:cs typeface="Times New Roman" pitchFamily="18" charset="0"/>
              </a:rPr>
              <a:t>file </a:t>
            </a:r>
            <a:r>
              <a:rPr lang="en-US" dirty="0" smtClean="0">
                <a:cs typeface="Times New Roman" pitchFamily="18" charset="0"/>
              </a:rPr>
              <a:t>checked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Web Form to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447800"/>
            <a:ext cx="6934200" cy="481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11.1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for the Web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Web application runs on a Web server and presents its content</a:t>
            </a:r>
          </a:p>
          <a:p>
            <a:r>
              <a:rPr lang="en-US" dirty="0" smtClean="0"/>
              <a:t>to the user across a network, in a Web browser.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Between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To allow the user to move between pages: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Specify URL of target page in </a:t>
            </a:r>
            <a:r>
              <a:rPr lang="en-US" i="1" dirty="0" err="1" smtClean="0">
                <a:cs typeface="Times New Roman" pitchFamily="18" charset="0"/>
              </a:rPr>
              <a:t>NavigateURL</a:t>
            </a:r>
            <a:r>
              <a:rPr lang="en-US" dirty="0" smtClean="0">
                <a:cs typeface="Times New Roman" pitchFamily="18" charset="0"/>
              </a:rPr>
              <a:t> property of a </a:t>
            </a:r>
            <a:r>
              <a:rPr lang="en-US" i="1" dirty="0" err="1" smtClean="0">
                <a:cs typeface="Times New Roman" pitchFamily="18" charset="0"/>
              </a:rPr>
              <a:t>HyperLink</a:t>
            </a:r>
            <a:r>
              <a:rPr lang="en-US" dirty="0" smtClean="0">
                <a:cs typeface="Times New Roman" pitchFamily="18" charset="0"/>
              </a:rPr>
              <a:t> control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Use </a:t>
            </a:r>
            <a:r>
              <a:rPr lang="en-US" i="1" dirty="0" err="1" smtClean="0">
                <a:cs typeface="Times New Roman" pitchFamily="18" charset="0"/>
              </a:rPr>
              <a:t>Response.Redirect</a:t>
            </a:r>
            <a:r>
              <a:rPr lang="en-US" dirty="0" smtClean="0">
                <a:cs typeface="Times New Roman" pitchFamily="18" charset="0"/>
              </a:rPr>
              <a:t> method in click event of a Button, </a:t>
            </a:r>
            <a:r>
              <a:rPr lang="en-US" dirty="0" err="1" smtClean="0">
                <a:cs typeface="Times New Roman" pitchFamily="18" charset="0"/>
              </a:rPr>
              <a:t>ImageButton</a:t>
            </a:r>
            <a:r>
              <a:rPr lang="en-US" dirty="0" smtClean="0">
                <a:cs typeface="Times New Roman" pitchFamily="18" charset="0"/>
              </a:rPr>
              <a:t>, or </a:t>
            </a:r>
            <a:r>
              <a:rPr lang="en-US" dirty="0" err="1" smtClean="0">
                <a:cs typeface="Times New Roman" pitchFamily="18" charset="0"/>
              </a:rPr>
              <a:t>LinkButton</a:t>
            </a: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Use </a:t>
            </a:r>
            <a:r>
              <a:rPr lang="en-US" i="1" dirty="0" err="1" smtClean="0">
                <a:cs typeface="Times New Roman" pitchFamily="18" charset="0"/>
              </a:rPr>
              <a:t>HyperLink</a:t>
            </a:r>
            <a:r>
              <a:rPr lang="en-US" dirty="0" smtClean="0">
                <a:cs typeface="Times New Roman" pitchFamily="18" charset="0"/>
              </a:rPr>
              <a:t> button on </a:t>
            </a:r>
            <a:r>
              <a:rPr lang="en-US" i="1" dirty="0" smtClean="0">
                <a:cs typeface="Times New Roman" pitchFamily="18" charset="0"/>
              </a:rPr>
              <a:t>Formatting</a:t>
            </a:r>
            <a:r>
              <a:rPr lang="en-US" dirty="0" smtClean="0">
                <a:cs typeface="Times New Roman" pitchFamily="18" charset="0"/>
              </a:rPr>
              <a:t> toolbar to convert static text into a </a:t>
            </a:r>
            <a:r>
              <a:rPr lang="en-US" dirty="0" smtClean="0">
                <a:cs typeface="Times New Roman" pitchFamily="18" charset="0"/>
              </a:rPr>
              <a:t>hyperlink</a:t>
            </a:r>
          </a:p>
          <a:p>
            <a:pPr lvl="1">
              <a:lnSpc>
                <a:spcPct val="90000"/>
              </a:lnSpc>
              <a:tabLst>
                <a:tab pos="736600" algn="l"/>
                <a:tab pos="3084513" algn="l"/>
                <a:tab pos="5432425" algn="l"/>
              </a:tabLst>
            </a:pP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4752181"/>
            <a:ext cx="4191000" cy="1143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b="1" dirty="0" err="1" smtClean="0"/>
              <a:t>Response.Redirect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Allows programmer to display another Web page using code in a click event handler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Transfer to Web page </a:t>
            </a:r>
            <a:r>
              <a:rPr lang="en-US" i="1" dirty="0" smtClean="0">
                <a:cs typeface="Times New Roman" pitchFamily="18" charset="0"/>
              </a:rPr>
              <a:t>Page_two.aspx</a:t>
            </a:r>
            <a:r>
              <a:rPr lang="en-US" dirty="0" smtClean="0">
                <a:cs typeface="Times New Roman" pitchFamily="18" charset="0"/>
              </a:rPr>
              <a:t> using:</a:t>
            </a:r>
          </a:p>
          <a:p>
            <a:pPr lvl="2">
              <a:buNone/>
              <a:tabLst>
                <a:tab pos="736600" algn="l"/>
                <a:tab pos="3084513" algn="l"/>
                <a:tab pos="5432425" algn="l"/>
              </a:tabLst>
            </a:pPr>
            <a:r>
              <a:rPr lang="en-US" sz="2200" b="1" dirty="0" err="1" smtClean="0">
                <a:cs typeface="Times New Roman" pitchFamily="18" charset="0"/>
              </a:rPr>
              <a:t>Response.Redirect</a:t>
            </a:r>
            <a:r>
              <a:rPr lang="en-US" sz="2200" b="1" dirty="0" smtClean="0">
                <a:cs typeface="Times New Roman" pitchFamily="18" charset="0"/>
              </a:rPr>
              <a:t>(</a:t>
            </a:r>
            <a:r>
              <a:rPr lang="en-US" sz="2000" b="1" dirty="0" smtClean="0"/>
              <a:t>"</a:t>
            </a:r>
            <a:r>
              <a:rPr lang="en-US" sz="2200" b="1" dirty="0" smtClean="0">
                <a:cs typeface="Times New Roman" pitchFamily="18" charset="0"/>
              </a:rPr>
              <a:t>Page_two.aspx</a:t>
            </a:r>
            <a:r>
              <a:rPr lang="en-US" sz="2000" b="1" dirty="0" smtClean="0"/>
              <a:t>"</a:t>
            </a:r>
            <a:r>
              <a:rPr lang="en-US" sz="2200" b="1" dirty="0" smtClean="0">
                <a:cs typeface="Times New Roman" pitchFamily="18" charset="0"/>
              </a:rPr>
              <a:t>)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Complete URL needed to display a page on another server:</a:t>
            </a:r>
          </a:p>
          <a:p>
            <a:pPr lvl="2">
              <a:buNone/>
              <a:tabLst>
                <a:tab pos="736600" algn="l"/>
                <a:tab pos="3084513" algn="l"/>
                <a:tab pos="5432425" algn="l"/>
              </a:tabLst>
            </a:pPr>
            <a:r>
              <a:rPr lang="en-US" sz="2200" b="1" dirty="0" err="1" smtClean="0">
                <a:cs typeface="Times New Roman" pitchFamily="18" charset="0"/>
              </a:rPr>
              <a:t>Response.Redirect</a:t>
            </a:r>
            <a:r>
              <a:rPr lang="en-US" sz="2200" b="1" dirty="0" smtClean="0">
                <a:cs typeface="Times New Roman" pitchFamily="18" charset="0"/>
              </a:rPr>
              <a:t>(</a:t>
            </a:r>
            <a:r>
              <a:rPr lang="en-US" sz="2200" dirty="0" smtClean="0"/>
              <a:t>"</a:t>
            </a:r>
            <a:r>
              <a:rPr lang="en-US" sz="2200" b="1" dirty="0" smtClean="0">
                <a:cs typeface="Times New Roman" pitchFamily="18" charset="0"/>
              </a:rPr>
              <a:t>http</a:t>
            </a:r>
            <a:r>
              <a:rPr lang="en-US" sz="2200" b="1" dirty="0" smtClean="0">
                <a:cs typeface="Times New Roman" pitchFamily="18" charset="0"/>
              </a:rPr>
              <a:t>://</a:t>
            </a:r>
            <a:r>
              <a:rPr lang="en-US" sz="2200" b="1" dirty="0" smtClean="0">
                <a:cs typeface="Times New Roman" pitchFamily="18" charset="0"/>
              </a:rPr>
              <a:t>microsoft.com</a:t>
            </a:r>
            <a:r>
              <a:rPr lang="en-US" sz="2200" dirty="0" smtClean="0"/>
              <a:t>"</a:t>
            </a:r>
            <a:r>
              <a:rPr lang="en-US" sz="2200" b="1" dirty="0" smtClean="0">
                <a:cs typeface="Times New Roman" pitchFamily="18" charset="0"/>
              </a:rPr>
              <a:t>)</a:t>
            </a:r>
            <a:endParaRPr lang="en-US" sz="2200" b="1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endParaRPr lang="en-US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Tutorial 11-4 </a:t>
            </a:r>
            <a:r>
              <a:rPr lang="en-US" dirty="0" smtClean="0">
                <a:cs typeface="Times New Roman" pitchFamily="18" charset="0"/>
              </a:rPr>
              <a:t>adds a description form to the </a:t>
            </a:r>
            <a:r>
              <a:rPr lang="en-US" i="1" dirty="0" smtClean="0">
                <a:cs typeface="Times New Roman" pitchFamily="18" charset="0"/>
              </a:rPr>
              <a:t>Kayak </a:t>
            </a:r>
            <a:r>
              <a:rPr lang="en-US" i="1" dirty="0" smtClean="0">
                <a:cs typeface="Times New Roman" pitchFamily="18" charset="0"/>
              </a:rPr>
              <a:t>Tour </a:t>
            </a:r>
            <a:r>
              <a:rPr lang="en-US" dirty="0" smtClean="0">
                <a:cs typeface="Times New Roman" pitchFamily="18" charset="0"/>
              </a:rPr>
              <a:t>application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11.6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Databases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ASP.NET provides several Web controls for displaying and</a:t>
            </a:r>
          </a:p>
          <a:p>
            <a:r>
              <a:rPr lang="en-US" dirty="0" smtClean="0"/>
              <a:t>updating a database from a Web application.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Forms Database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Web forms database access differs from that used for Windows forms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Dataset not used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DataSource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control used instead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Access databases use </a:t>
            </a:r>
            <a:r>
              <a:rPr lang="en-US" i="1" dirty="0" err="1" smtClean="0">
                <a:cs typeface="Times New Roman" pitchFamily="18" charset="0"/>
              </a:rPr>
              <a:t>AccessDataSource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control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SQL Server databases use </a:t>
            </a:r>
            <a:r>
              <a:rPr lang="en-US" i="1" dirty="0" err="1" smtClean="0">
                <a:cs typeface="Times New Roman" pitchFamily="18" charset="0"/>
              </a:rPr>
              <a:t>SqlDataSource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control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DataSource</a:t>
            </a:r>
            <a:r>
              <a:rPr lang="en-US" dirty="0" smtClean="0">
                <a:cs typeface="Times New Roman" pitchFamily="18" charset="0"/>
              </a:rPr>
              <a:t> controls update database directly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No Update method required as with a dataset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GridView</a:t>
            </a:r>
            <a:r>
              <a:rPr lang="en-US" dirty="0" smtClean="0"/>
              <a:t> Database Connection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smtClean="0">
                <a:cs typeface="Times New Roman" pitchFamily="18" charset="0"/>
              </a:rPr>
              <a:t>Data Source</a:t>
            </a:r>
            <a:r>
              <a:rPr lang="en-US" dirty="0" smtClean="0">
                <a:cs typeface="Times New Roman" pitchFamily="18" charset="0"/>
              </a:rPr>
              <a:t> option in </a:t>
            </a:r>
            <a:r>
              <a:rPr lang="en-US" i="1" dirty="0" err="1" smtClean="0">
                <a:cs typeface="Times New Roman" pitchFamily="18" charset="0"/>
              </a:rPr>
              <a:t>GridView</a:t>
            </a:r>
            <a:r>
              <a:rPr lang="en-US" i="1" dirty="0" smtClean="0">
                <a:cs typeface="Times New Roman" pitchFamily="18" charset="0"/>
              </a:rPr>
              <a:t> Tasks</a:t>
            </a:r>
            <a:r>
              <a:rPr lang="en-US" dirty="0" smtClean="0">
                <a:cs typeface="Times New Roman" pitchFamily="18" charset="0"/>
              </a:rPr>
              <a:t> menu allows database connection to be configured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Copy database file to </a:t>
            </a:r>
            <a:r>
              <a:rPr lang="en-US" dirty="0" err="1" smtClean="0">
                <a:cs typeface="Times New Roman" pitchFamily="18" charset="0"/>
              </a:rPr>
              <a:t>App_Data</a:t>
            </a:r>
            <a:r>
              <a:rPr lang="en-US" dirty="0" smtClean="0">
                <a:cs typeface="Times New Roman" pitchFamily="18" charset="0"/>
              </a:rPr>
              <a:t> folder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Select Data Source, use </a:t>
            </a:r>
            <a:r>
              <a:rPr lang="en-US" i="1" dirty="0" smtClean="0">
                <a:cs typeface="Times New Roman" pitchFamily="18" charset="0"/>
              </a:rPr>
              <a:t>Database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Select database file from the </a:t>
            </a:r>
            <a:r>
              <a:rPr lang="en-US" dirty="0" err="1" smtClean="0">
                <a:cs typeface="Times New Roman" pitchFamily="18" charset="0"/>
              </a:rPr>
              <a:t>App_Data</a:t>
            </a:r>
            <a:r>
              <a:rPr lang="en-US" dirty="0" smtClean="0">
                <a:cs typeface="Times New Roman" pitchFamily="18" charset="0"/>
              </a:rPr>
              <a:t> folder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Configure Select statement for the SQL query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If query requires multiple tables, must create custom SQL using Query Builder</a:t>
            </a:r>
          </a:p>
          <a:p>
            <a:pPr lvl="1"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Places a </a:t>
            </a:r>
            <a:r>
              <a:rPr lang="en-US" i="1" dirty="0" err="1" smtClean="0">
                <a:cs typeface="Times New Roman" pitchFamily="18" charset="0"/>
              </a:rPr>
              <a:t>DataSource</a:t>
            </a:r>
            <a:r>
              <a:rPr lang="en-US" dirty="0" smtClean="0">
                <a:cs typeface="Times New Roman" pitchFamily="18" charset="0"/>
              </a:rPr>
              <a:t> control on the Web form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Tutorial 11-5 configures a </a:t>
            </a:r>
            <a:r>
              <a:rPr lang="en-US" i="1" dirty="0" err="1" smtClean="0">
                <a:cs typeface="Times New Roman" pitchFamily="18" charset="0"/>
              </a:rPr>
              <a:t>GridView</a:t>
            </a:r>
            <a:r>
              <a:rPr lang="en-US" dirty="0" smtClean="0">
                <a:cs typeface="Times New Roman" pitchFamily="18" charset="0"/>
              </a:rPr>
              <a:t>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Using a </a:t>
            </a:r>
            <a:r>
              <a:rPr lang="en-US" sz="3600" dirty="0" err="1" smtClean="0"/>
              <a:t>DetailView</a:t>
            </a:r>
            <a:r>
              <a:rPr lang="en-US" sz="3600" dirty="0" smtClean="0"/>
              <a:t> Control to Modify Table Rows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Found in </a:t>
            </a:r>
            <a:r>
              <a:rPr lang="en-US" i="1" dirty="0" smtClean="0">
                <a:cs typeface="Times New Roman" pitchFamily="18" charset="0"/>
              </a:rPr>
              <a:t>Data</a:t>
            </a:r>
            <a:r>
              <a:rPr lang="en-US" dirty="0" smtClean="0">
                <a:cs typeface="Times New Roman" pitchFamily="18" charset="0"/>
              </a:rPr>
              <a:t> section of </a:t>
            </a:r>
            <a:r>
              <a:rPr lang="en-US" i="1" dirty="0" smtClean="0">
                <a:cs typeface="Times New Roman" pitchFamily="18" charset="0"/>
              </a:rPr>
              <a:t>Toolbox</a:t>
            </a:r>
            <a:r>
              <a:rPr lang="en-US" dirty="0" smtClean="0">
                <a:cs typeface="Times New Roman" pitchFamily="18" charset="0"/>
              </a:rPr>
              <a:t> window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GridView</a:t>
            </a:r>
            <a:r>
              <a:rPr lang="en-US" dirty="0" smtClean="0">
                <a:cs typeface="Times New Roman" pitchFamily="18" charset="0"/>
              </a:rPr>
              <a:t> only displays database tables 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i="1" dirty="0" err="1" smtClean="0">
                <a:cs typeface="Times New Roman" pitchFamily="18" charset="0"/>
              </a:rPr>
              <a:t>DetailsView</a:t>
            </a:r>
            <a:r>
              <a:rPr lang="en-US" dirty="0" smtClean="0">
                <a:cs typeface="Times New Roman" pitchFamily="18" charset="0"/>
              </a:rPr>
              <a:t> can be used to view, edit, delete, or add rows to a database table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Connect to data source just as with </a:t>
            </a:r>
            <a:r>
              <a:rPr lang="en-US" dirty="0" err="1" smtClean="0">
                <a:cs typeface="Times New Roman" pitchFamily="18" charset="0"/>
              </a:rPr>
              <a:t>GridView</a:t>
            </a:r>
            <a:endParaRPr lang="en-US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Allows you to create an effective update program without writing any code</a:t>
            </a: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endParaRPr lang="en-US" dirty="0" smtClean="0">
              <a:cs typeface="Times New Roman" pitchFamily="18" charset="0"/>
            </a:endParaRPr>
          </a:p>
          <a:p>
            <a:pPr>
              <a:tabLst>
                <a:tab pos="736600" algn="l"/>
                <a:tab pos="3084513" algn="l"/>
                <a:tab pos="5432425" algn="l"/>
              </a:tabLst>
            </a:pPr>
            <a:r>
              <a:rPr lang="en-US" dirty="0" smtClean="0">
                <a:cs typeface="Times New Roman" pitchFamily="18" charset="0"/>
              </a:rPr>
              <a:t>Tutorial 11-6 demonstrates how to use the </a:t>
            </a:r>
            <a:r>
              <a:rPr lang="en-US" i="1" dirty="0" err="1" smtClean="0">
                <a:cs typeface="Times New Roman" pitchFamily="18" charset="0"/>
              </a:rPr>
              <a:t>DetailsView</a:t>
            </a:r>
            <a:r>
              <a:rPr lang="en-US" dirty="0" smtClean="0">
                <a:cs typeface="Times New Roman" pitchFamily="18" charset="0"/>
              </a:rPr>
              <a:t>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SQL Queries Inside the </a:t>
            </a:r>
            <a:r>
              <a:rPr lang="en-US" sz="3600" dirty="0" err="1" smtClean="0"/>
              <a:t>SqlDataSource</a:t>
            </a:r>
            <a:r>
              <a:rPr lang="en-US" sz="3600" dirty="0" smtClean="0"/>
              <a:t>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To see how a </a:t>
            </a:r>
            <a:r>
              <a:rPr lang="en-US" sz="1800" dirty="0" err="1" smtClean="0"/>
              <a:t>SqlDataSource</a:t>
            </a:r>
            <a:r>
              <a:rPr lang="en-US" sz="1800" dirty="0" smtClean="0"/>
              <a:t> is represented in HTML code</a:t>
            </a:r>
          </a:p>
          <a:p>
            <a:pPr lvl="1"/>
            <a:r>
              <a:rPr lang="en-US" sz="1800" dirty="0" smtClean="0"/>
              <a:t>Click the Source tab for the </a:t>
            </a:r>
            <a:r>
              <a:rPr lang="en-US" sz="1800" i="1" dirty="0" smtClean="0"/>
              <a:t>Default.aspx</a:t>
            </a:r>
            <a:r>
              <a:rPr lang="en-US" sz="1800" dirty="0" smtClean="0"/>
              <a:t> page and look for the </a:t>
            </a:r>
            <a:r>
              <a:rPr lang="en-US" sz="1800" dirty="0" err="1" smtClean="0"/>
              <a:t>sqlDataSourceControl</a:t>
            </a:r>
            <a:endParaRPr lang="en-US" sz="1800" dirty="0" smtClean="0"/>
          </a:p>
          <a:p>
            <a:pPr lvl="1"/>
            <a:r>
              <a:rPr lang="en-US" sz="1800" dirty="0" smtClean="0"/>
              <a:t>The following code shows the beginning of the code that defines the </a:t>
            </a:r>
            <a:r>
              <a:rPr lang="en-US" sz="1800" i="1" dirty="0" err="1" smtClean="0"/>
              <a:t>MembersDataSource</a:t>
            </a:r>
            <a:r>
              <a:rPr lang="en-US" sz="1800" dirty="0" smtClean="0"/>
              <a:t> from Tutorial 11-6: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 connection string definition: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 err="1" smtClean="0"/>
              <a:t>DeleteCommand</a:t>
            </a:r>
            <a:r>
              <a:rPr lang="en-US" sz="1800" dirty="0" smtClean="0"/>
              <a:t> property: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 err="1" smtClean="0"/>
              <a:t>InsertCommand</a:t>
            </a:r>
            <a:r>
              <a:rPr lang="en-US" sz="1800" dirty="0" smtClean="0"/>
              <a:t> property: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31242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&lt;</a:t>
            </a:r>
            <a:r>
              <a:rPr lang="en-US" b="1" dirty="0" err="1" smtClean="0"/>
              <a:t>asp:SqlDataSource</a:t>
            </a:r>
            <a:r>
              <a:rPr lang="en-US" b="1" dirty="0" smtClean="0"/>
              <a:t> ID="</a:t>
            </a:r>
            <a:r>
              <a:rPr lang="en-US" b="1" dirty="0" err="1" smtClean="0"/>
              <a:t>MembersDataSource</a:t>
            </a:r>
            <a:r>
              <a:rPr lang="en-US" b="1" dirty="0" smtClean="0"/>
              <a:t>" </a:t>
            </a:r>
            <a:r>
              <a:rPr lang="en-US" b="1" dirty="0" err="1" smtClean="0"/>
              <a:t>runat</a:t>
            </a:r>
            <a:r>
              <a:rPr lang="en-US" b="1" dirty="0" smtClean="0"/>
              <a:t>="server"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0" y="3733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ConnectionString</a:t>
            </a:r>
            <a:r>
              <a:rPr lang="en-US" b="1" dirty="0" smtClean="0"/>
              <a:t>="&lt;%$ </a:t>
            </a:r>
            <a:r>
              <a:rPr lang="en-US" b="1" dirty="0" err="1" smtClean="0"/>
              <a:t>ConnectionStrings:karateConnectionString</a:t>
            </a:r>
            <a:r>
              <a:rPr lang="en-US" b="1" dirty="0" smtClean="0"/>
              <a:t> %&gt;"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524000" y="4419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DeleteCommand</a:t>
            </a:r>
            <a:r>
              <a:rPr lang="en-US" b="1" dirty="0" smtClean="0"/>
              <a:t>="DELETE FROM [Members] WHERE [ID] = @ID"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51054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InsertCommand</a:t>
            </a:r>
            <a:r>
              <a:rPr lang="en-US" b="1" dirty="0" smtClean="0"/>
              <a:t>="INSERT INTO [Members] ([ID], [</a:t>
            </a:r>
            <a:r>
              <a:rPr lang="en-US" b="1" dirty="0" err="1" smtClean="0"/>
              <a:t>Last_Name</a:t>
            </a:r>
            <a:r>
              <a:rPr lang="en-US" b="1" dirty="0" smtClean="0"/>
              <a:t>],</a:t>
            </a:r>
          </a:p>
          <a:p>
            <a:r>
              <a:rPr lang="en-US" b="1" dirty="0" smtClean="0"/>
              <a:t>[</a:t>
            </a:r>
            <a:r>
              <a:rPr lang="en-US" b="1" dirty="0" err="1" smtClean="0"/>
              <a:t>First_Name</a:t>
            </a:r>
            <a:r>
              <a:rPr lang="en-US" b="1" dirty="0" smtClean="0"/>
              <a:t>], [Phone], [</a:t>
            </a:r>
            <a:r>
              <a:rPr lang="en-US" b="1" dirty="0" err="1" smtClean="0"/>
              <a:t>Date_Joined</a:t>
            </a:r>
            <a:r>
              <a:rPr lang="en-US" b="1" dirty="0" smtClean="0"/>
              <a:t>]) VALUES (@ID, @</a:t>
            </a:r>
            <a:r>
              <a:rPr lang="en-US" b="1" dirty="0" err="1" smtClean="0"/>
              <a:t>Last_Name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@</a:t>
            </a:r>
            <a:r>
              <a:rPr lang="en-US" b="1" dirty="0" err="1" smtClean="0"/>
              <a:t>First_Name</a:t>
            </a:r>
            <a:r>
              <a:rPr lang="en-US" b="1" dirty="0" smtClean="0"/>
              <a:t>, @Phone, @</a:t>
            </a:r>
            <a:r>
              <a:rPr lang="en-US" b="1" dirty="0" err="1" smtClean="0"/>
              <a:t>Date_Joined</a:t>
            </a:r>
            <a:r>
              <a:rPr lang="en-US" b="1" dirty="0" smtClean="0"/>
              <a:t>)"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HyperText</a:t>
            </a:r>
            <a:r>
              <a:rPr lang="en-US" dirty="0" smtClean="0"/>
              <a:t> </a:t>
            </a:r>
            <a:r>
              <a:rPr lang="en-US" dirty="0" smtClean="0"/>
              <a:t>Markup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>
                <a:cs typeface="Times New Roman" pitchFamily="18" charset="0"/>
              </a:rPr>
              <a:t>HTML stands for </a:t>
            </a:r>
            <a:r>
              <a:rPr lang="en-US" sz="2600" b="1" dirty="0" err="1" smtClean="0">
                <a:solidFill>
                  <a:schemeClr val="bg1"/>
                </a:solidFill>
                <a:cs typeface="Times New Roman" pitchFamily="18" charset="0"/>
              </a:rPr>
              <a:t>HyperText</a:t>
            </a:r>
            <a:r>
              <a:rPr lang="en-US" sz="2600" b="1" dirty="0" smtClean="0">
                <a:solidFill>
                  <a:schemeClr val="bg1"/>
                </a:solidFill>
                <a:cs typeface="Times New Roman" pitchFamily="18" charset="0"/>
              </a:rPr>
              <a:t> Markup Language</a:t>
            </a:r>
            <a:endParaRPr lang="en-US" sz="2600" dirty="0" smtClean="0">
              <a:cs typeface="Times New Roman" pitchFamily="18" charset="0"/>
            </a:endParaRPr>
          </a:p>
          <a:p>
            <a:pPr lvl="1"/>
            <a:r>
              <a:rPr lang="en-US" sz="2600" dirty="0" smtClean="0"/>
              <a:t>Describes </a:t>
            </a:r>
            <a:r>
              <a:rPr lang="en-US" sz="2600" dirty="0" smtClean="0"/>
              <a:t>appearance of web pages</a:t>
            </a:r>
          </a:p>
          <a:p>
            <a:pPr lvl="1"/>
            <a:r>
              <a:rPr lang="en-US" sz="2600" dirty="0" smtClean="0"/>
              <a:t>A standardized formatting language</a:t>
            </a:r>
          </a:p>
          <a:p>
            <a:pPr lvl="1"/>
            <a:r>
              <a:rPr lang="en-US" sz="2600" dirty="0" smtClean="0"/>
              <a:t>It is </a:t>
            </a:r>
            <a:r>
              <a:rPr lang="en-US" sz="2600" i="1" dirty="0" smtClean="0"/>
              <a:t>not</a:t>
            </a:r>
            <a:r>
              <a:rPr lang="en-US" sz="2600" dirty="0" smtClean="0"/>
              <a:t> a programming language</a:t>
            </a:r>
          </a:p>
          <a:p>
            <a:r>
              <a:rPr lang="en-US" sz="2600" dirty="0" smtClean="0">
                <a:cs typeface="Times New Roman" pitchFamily="18" charset="0"/>
              </a:rPr>
              <a:t>Formatting instructions appear as commands called</a:t>
            </a:r>
            <a:r>
              <a:rPr lang="en-US" sz="2600" i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tags</a:t>
            </a:r>
            <a:r>
              <a:rPr lang="en-US" sz="2600" i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embedded in the web page text</a:t>
            </a:r>
          </a:p>
          <a:p>
            <a:pPr lvl="1"/>
            <a:r>
              <a:rPr lang="en-US" sz="2600" dirty="0" smtClean="0">
                <a:cs typeface="Times New Roman" pitchFamily="18" charset="0"/>
              </a:rPr>
              <a:t>Text </a:t>
            </a:r>
            <a:r>
              <a:rPr lang="en-US" sz="2600" dirty="0" smtClean="0">
                <a:cs typeface="Times New Roman" pitchFamily="18" charset="0"/>
              </a:rPr>
              <a:t>following the bold tag (</a:t>
            </a:r>
            <a:r>
              <a:rPr lang="en-US" sz="2600" b="1" dirty="0" smtClean="0">
                <a:cs typeface="Times New Roman" pitchFamily="18" charset="0"/>
              </a:rPr>
              <a:t>&lt;b&gt;</a:t>
            </a:r>
            <a:r>
              <a:rPr lang="en-US" sz="2600" dirty="0" smtClean="0">
                <a:cs typeface="Times New Roman" pitchFamily="18" charset="0"/>
              </a:rPr>
              <a:t>) is shown in bold until an end bold tag (</a:t>
            </a:r>
            <a:r>
              <a:rPr lang="en-US" sz="2600" b="1" dirty="0" smtClean="0">
                <a:cs typeface="Times New Roman" pitchFamily="18" charset="0"/>
              </a:rPr>
              <a:t>&lt;/b&gt;</a:t>
            </a:r>
            <a:r>
              <a:rPr lang="en-US" sz="2600" dirty="0" smtClean="0">
                <a:cs typeface="Times New Roman" pitchFamily="18" charset="0"/>
              </a:rPr>
              <a:t>) appears</a:t>
            </a:r>
          </a:p>
          <a:p>
            <a:pPr lvl="2">
              <a:buNone/>
            </a:pPr>
            <a:r>
              <a:rPr lang="en-US" sz="2600" b="1" dirty="0" smtClean="0">
                <a:cs typeface="Times New Roman" pitchFamily="18" charset="0"/>
              </a:rPr>
              <a:t>&lt;b&gt;This text is bold.&lt;/b&gt;This text is normal.</a:t>
            </a:r>
          </a:p>
          <a:p>
            <a:r>
              <a:rPr lang="en-US" sz="2600" dirty="0" smtClean="0">
                <a:cs typeface="Times New Roman" pitchFamily="18" charset="0"/>
              </a:rPr>
              <a:t>Web design editors create HTML for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acronym ASP originally stood for </a:t>
            </a:r>
            <a:r>
              <a:rPr lang="en-US" sz="2400" b="1" dirty="0" smtClean="0">
                <a:solidFill>
                  <a:schemeClr val="bg1"/>
                </a:solidFill>
              </a:rPr>
              <a:t>Active Server Pages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ASP.NET</a:t>
            </a:r>
            <a:r>
              <a:rPr lang="en-US" sz="2400" dirty="0" smtClean="0"/>
              <a:t> ,the next generation, is a server-side </a:t>
            </a:r>
            <a:r>
              <a:rPr lang="en-US" sz="2400" dirty="0" smtClean="0"/>
              <a:t>Web programming </a:t>
            </a:r>
            <a:r>
              <a:rPr lang="en-US" sz="2400" b="1" dirty="0" smtClean="0">
                <a:solidFill>
                  <a:schemeClr val="bg1"/>
                </a:solidFill>
              </a:rPr>
              <a:t>platform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Provides development tools and visual controls for web browser based 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Contains Web forms and controls, HTML, and program logic in compiled VB code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VB knowledge transfers directly to ASP.NET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VB code runs on the server, not the client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Server runs code that creates an HTML page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Client web browser receives the </a:t>
            </a:r>
            <a:r>
              <a:rPr lang="en-US" sz="2400" dirty="0" smtClean="0"/>
              <a:t>HTML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Clients and Web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cs typeface="Times New Roman" pitchFamily="18" charset="0"/>
              </a:rPr>
              <a:t>client-server</a:t>
            </a:r>
            <a:r>
              <a:rPr lang="en-US" dirty="0" smtClean="0"/>
              <a:t>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A server is a computer that produces data</a:t>
            </a:r>
          </a:p>
          <a:p>
            <a:pPr lvl="1"/>
            <a:r>
              <a:rPr lang="en-US" dirty="0" smtClean="0"/>
              <a:t>A client is a computer that uses the data</a:t>
            </a:r>
          </a:p>
          <a:p>
            <a:r>
              <a:rPr lang="en-US" dirty="0" smtClean="0"/>
              <a:t>Web applications use the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client-server</a:t>
            </a:r>
            <a:r>
              <a:rPr lang="en-US" b="1" dirty="0" smtClean="0">
                <a:solidFill>
                  <a:schemeClr val="bg1"/>
                </a:solidFill>
              </a:rPr>
              <a:t> model</a:t>
            </a:r>
          </a:p>
          <a:p>
            <a:pPr lvl="1"/>
            <a:r>
              <a:rPr lang="en-US" dirty="0" smtClean="0"/>
              <a:t>Web browsers run on clients and request data from web servers </a:t>
            </a:r>
          </a:p>
          <a:p>
            <a:pPr lvl="1"/>
            <a:r>
              <a:rPr lang="en-US" dirty="0" smtClean="0"/>
              <a:t>Web sites are hosted on Web servers that produce data as requested by Web browsers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Resource Locator (URL)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chemeClr val="bg1"/>
                </a:solidFill>
                <a:cs typeface="Times New Roman" pitchFamily="18" charset="0"/>
              </a:rPr>
              <a:t>URL</a:t>
            </a:r>
            <a:r>
              <a:rPr lang="en-US" sz="2600" dirty="0" smtClean="0"/>
              <a:t> </a:t>
            </a:r>
            <a:r>
              <a:rPr lang="en-US" sz="2600" dirty="0" smtClean="0"/>
              <a:t>(</a:t>
            </a:r>
            <a:r>
              <a:rPr lang="en-US" sz="2600" b="1" dirty="0" smtClean="0">
                <a:solidFill>
                  <a:schemeClr val="bg1"/>
                </a:solidFill>
              </a:rPr>
              <a:t>Uniform Resource Locator</a:t>
            </a:r>
            <a:r>
              <a:rPr lang="en-US" sz="2600" dirty="0" smtClean="0"/>
              <a:t>)references </a:t>
            </a:r>
            <a:r>
              <a:rPr lang="en-US" sz="2600" dirty="0" smtClean="0"/>
              <a:t>a particular web </a:t>
            </a:r>
            <a:r>
              <a:rPr lang="en-US" sz="2600" dirty="0" smtClean="0"/>
              <a:t>page</a:t>
            </a:r>
          </a:p>
          <a:p>
            <a:pPr>
              <a:defRPr/>
            </a:pPr>
            <a:r>
              <a:rPr lang="en-US" sz="2600" dirty="0" smtClean="0"/>
              <a:t>For example:</a:t>
            </a:r>
            <a:endParaRPr lang="en-US" sz="2600" dirty="0" smtClean="0"/>
          </a:p>
          <a:p>
            <a:pPr lvl="2">
              <a:buNone/>
              <a:defRPr/>
            </a:pPr>
            <a:r>
              <a:rPr lang="en-US" sz="2600" b="1" dirty="0" smtClean="0"/>
              <a:t>http://pearsonhighered.com</a:t>
            </a:r>
          </a:p>
          <a:p>
            <a:pPr lvl="1">
              <a:defRPr/>
            </a:pPr>
            <a:r>
              <a:rPr lang="en-US" sz="2600" dirty="0" smtClean="0"/>
              <a:t>Begins with the </a:t>
            </a:r>
            <a:r>
              <a:rPr lang="en-US" sz="2600" b="1" dirty="0" smtClean="0">
                <a:solidFill>
                  <a:schemeClr val="bg1"/>
                </a:solidFill>
              </a:rPr>
              <a:t>protocol</a:t>
            </a:r>
            <a:endParaRPr lang="en-US" sz="2600" dirty="0" smtClean="0"/>
          </a:p>
          <a:p>
            <a:pPr lvl="2">
              <a:defRPr/>
            </a:pPr>
            <a:r>
              <a:rPr lang="en-US" sz="2600" dirty="0" smtClean="0"/>
              <a:t> </a:t>
            </a:r>
            <a:r>
              <a:rPr lang="en-US" sz="2600" b="1" dirty="0" smtClean="0"/>
              <a:t>http://</a:t>
            </a:r>
            <a:endParaRPr lang="en-US" sz="2600" dirty="0" smtClean="0"/>
          </a:p>
          <a:p>
            <a:pPr lvl="1">
              <a:defRPr/>
            </a:pPr>
            <a:r>
              <a:rPr lang="en-US" sz="2600" dirty="0" smtClean="0"/>
              <a:t>Then the </a:t>
            </a:r>
            <a:r>
              <a:rPr lang="en-US" sz="2600" b="1" dirty="0" smtClean="0">
                <a:solidFill>
                  <a:schemeClr val="bg1"/>
                </a:solidFill>
              </a:rPr>
              <a:t>domain name</a:t>
            </a:r>
            <a:r>
              <a:rPr lang="en-US" sz="2600" dirty="0" smtClean="0"/>
              <a:t> </a:t>
            </a:r>
            <a:endParaRPr lang="en-US" sz="2600" dirty="0" smtClean="0"/>
          </a:p>
          <a:p>
            <a:pPr lvl="2">
              <a:defRPr/>
            </a:pPr>
            <a:r>
              <a:rPr lang="en-US" sz="2600" b="1" dirty="0" smtClean="0"/>
              <a:t>pearsonhighered.com</a:t>
            </a:r>
            <a:endParaRPr lang="en-US" sz="2600" b="1" dirty="0" smtClean="0"/>
          </a:p>
          <a:p>
            <a:pPr lvl="1">
              <a:defRPr/>
            </a:pPr>
            <a:r>
              <a:rPr lang="en-US" sz="2600" dirty="0" smtClean="0"/>
              <a:t>May end with a specific folder path and/or filename</a:t>
            </a:r>
            <a:endParaRPr lang="en-US" sz="2600" dirty="0" smtClean="0"/>
          </a:p>
          <a:p>
            <a:pPr>
              <a:defRPr/>
            </a:pPr>
            <a:r>
              <a:rPr lang="en-US" sz="2600" dirty="0" smtClean="0"/>
              <a:t>The URL is used as an address that uniquely identifies the web page to be retrieved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a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What happens when a Web page is displayed by a Web browser?</a:t>
            </a:r>
          </a:p>
          <a:p>
            <a:pPr lvl="1"/>
            <a:r>
              <a:rPr lang="en-US" dirty="0" smtClean="0"/>
              <a:t>A computer must be running a </a:t>
            </a:r>
            <a:r>
              <a:rPr lang="en-US" b="1" dirty="0" smtClean="0">
                <a:solidFill>
                  <a:schemeClr val="bg1"/>
                </a:solidFill>
              </a:rPr>
              <a:t>Web server</a:t>
            </a:r>
            <a:r>
              <a:rPr lang="en-US" dirty="0" smtClean="0"/>
              <a:t>, which waits </a:t>
            </a:r>
            <a:r>
              <a:rPr lang="en-US" dirty="0" smtClean="0"/>
              <a:t>for browser connection </a:t>
            </a:r>
            <a:r>
              <a:rPr lang="en-US" dirty="0" smtClean="0"/>
              <a:t>requests,  this occurs in two steps:</a:t>
            </a:r>
            <a:endParaRPr lang="en-US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/>
              <a:t>Browser connects to server requesting a URL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/>
              <a:t>Server translates URL into a physical file located within the server’s file </a:t>
            </a:r>
            <a:r>
              <a:rPr lang="en-US" sz="2800" dirty="0" smtClean="0"/>
              <a:t>system and  </a:t>
            </a:r>
            <a:r>
              <a:rPr lang="en-US" sz="2800" dirty="0" smtClean="0"/>
              <a:t>sends </a:t>
            </a:r>
            <a:r>
              <a:rPr lang="en-US" sz="2800" dirty="0" smtClean="0"/>
              <a:t>the </a:t>
            </a:r>
            <a:r>
              <a:rPr lang="en-US" sz="2800" dirty="0" smtClean="0"/>
              <a:t>requested file, called a 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Web page</a:t>
            </a:r>
            <a:r>
              <a:rPr lang="en-US" sz="2800" dirty="0" smtClean="0"/>
              <a:t>, back to the browser</a:t>
            </a:r>
          </a:p>
          <a:p>
            <a:pPr lvl="1"/>
            <a:r>
              <a:rPr lang="en-US" dirty="0" smtClean="0"/>
              <a:t>Server breaks connection after sending Web page</a:t>
            </a:r>
          </a:p>
          <a:p>
            <a:pPr lvl="1"/>
            <a:r>
              <a:rPr lang="en-US" dirty="0" smtClean="0"/>
              <a:t>Web Browser </a:t>
            </a:r>
            <a:r>
              <a:rPr lang="en-US" dirty="0" smtClean="0"/>
              <a:t>interprets HTML </a:t>
            </a:r>
            <a:r>
              <a:rPr lang="en-US" dirty="0" smtClean="0"/>
              <a:t>and </a:t>
            </a:r>
            <a:r>
              <a:rPr lang="en-US" dirty="0" smtClean="0"/>
              <a:t>renders a Web page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Postback</a:t>
            </a:r>
            <a:r>
              <a:rPr lang="en-US" dirty="0" smtClean="0"/>
              <a:t> </a:t>
            </a:r>
            <a:r>
              <a:rPr lang="en-US" dirty="0" smtClean="0"/>
              <a:t>occurs if client requests Web page </a:t>
            </a:r>
            <a:r>
              <a:rPr lang="en-US" dirty="0" smtClean="0"/>
              <a:t>again</a:t>
            </a:r>
          </a:p>
          <a:p>
            <a:pPr lvl="2"/>
            <a:r>
              <a:rPr lang="en-US" sz="2800" dirty="0" smtClean="0"/>
              <a:t>By clicking a </a:t>
            </a:r>
            <a:r>
              <a:rPr lang="en-US" sz="2800" b="1" dirty="0" smtClean="0">
                <a:solidFill>
                  <a:schemeClr val="bg1"/>
                </a:solidFill>
              </a:rPr>
              <a:t>button control</a:t>
            </a:r>
            <a:r>
              <a:rPr lang="en-US" sz="2800" dirty="0" smtClean="0"/>
              <a:t> or pressing the Enter key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11 – Slide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2010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VB2010Theme</Template>
  <TotalTime>1223</TotalTime>
  <Words>2698</Words>
  <Application>Microsoft Office PowerPoint</Application>
  <PresentationFormat>On-screen Show (4:3)</PresentationFormat>
  <Paragraphs>402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VB2010Theme</vt:lpstr>
      <vt:lpstr>Slide 1</vt:lpstr>
      <vt:lpstr>Chapter 11</vt:lpstr>
      <vt:lpstr>Introduction</vt:lpstr>
      <vt:lpstr>Programming for the Web</vt:lpstr>
      <vt:lpstr>HyperText Markup Language</vt:lpstr>
      <vt:lpstr>ASP.NET</vt:lpstr>
      <vt:lpstr>Web Clients and Web Servers</vt:lpstr>
      <vt:lpstr>Uniform Resource Locator (URL)</vt:lpstr>
      <vt:lpstr>Displaying a Web Page</vt:lpstr>
      <vt:lpstr>Web Forms</vt:lpstr>
      <vt:lpstr>Web Servers</vt:lpstr>
      <vt:lpstr>HTML Designer and Web Browser Support</vt:lpstr>
      <vt:lpstr>Types of Controls</vt:lpstr>
      <vt:lpstr>Creating ASP.NET Applications</vt:lpstr>
      <vt:lpstr>Open Web Site Dialog Box</vt:lpstr>
      <vt:lpstr>Types of Web Sites</vt:lpstr>
      <vt:lpstr>Creating a Web Application</vt:lpstr>
      <vt:lpstr>Creating a Web Application</vt:lpstr>
      <vt:lpstr>Opening an Existing Web Application</vt:lpstr>
      <vt:lpstr>Running a Web Application Project</vt:lpstr>
      <vt:lpstr>Running a Web Application Project</vt:lpstr>
      <vt:lpstr>Web Server Controls</vt:lpstr>
      <vt:lpstr>Web Server Controls Overview</vt:lpstr>
      <vt:lpstr>Web Server Controls Overview</vt:lpstr>
      <vt:lpstr>How Web Controls Are Processed</vt:lpstr>
      <vt:lpstr>Label and Text Controls</vt:lpstr>
      <vt:lpstr>CheckBox Control</vt:lpstr>
      <vt:lpstr>Handling Events in Web Forms</vt:lpstr>
      <vt:lpstr>HyperLink Control</vt:lpstr>
      <vt:lpstr>ImageButton, LinkButton, and RadioButtonList</vt:lpstr>
      <vt:lpstr>ListBox Control</vt:lpstr>
      <vt:lpstr>CheckBoxList and DropDownList</vt:lpstr>
      <vt:lpstr>Designing Web Forms</vt:lpstr>
      <vt:lpstr>Using Tables to Align Text and Controls</vt:lpstr>
      <vt:lpstr>Insert Table Dialog Box Example</vt:lpstr>
      <vt:lpstr>Adjusting Row Heights and Column Widths</vt:lpstr>
      <vt:lpstr>Applications with Multiple Web Pages</vt:lpstr>
      <vt:lpstr>Adding New Web Forms to a Project</vt:lpstr>
      <vt:lpstr>Adding a Web Form to a Project</vt:lpstr>
      <vt:lpstr>Moving Between Pages</vt:lpstr>
      <vt:lpstr>Calling Response.Redirect</vt:lpstr>
      <vt:lpstr>Using Databases</vt:lpstr>
      <vt:lpstr>Web Forms Database Access</vt:lpstr>
      <vt:lpstr>GridView Database Connection Setup</vt:lpstr>
      <vt:lpstr>Using a DetailView Control to Modify Table Rows</vt:lpstr>
      <vt:lpstr>SQL Queries Inside the SqlDataSource Control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Starting Out with Visual Basic 2010</dc:subject>
  <dc:creator>Chris</dc:creator>
  <cp:lastModifiedBy>Chris</cp:lastModifiedBy>
  <cp:revision>126</cp:revision>
  <dcterms:created xsi:type="dcterms:W3CDTF">2006-08-16T00:00:00Z</dcterms:created>
  <dcterms:modified xsi:type="dcterms:W3CDTF">2010-08-19T19:59:18Z</dcterms:modified>
</cp:coreProperties>
</file>